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7" r:id="rId2"/>
    <p:sldId id="315" r:id="rId3"/>
    <p:sldId id="316" r:id="rId4"/>
    <p:sldId id="318" r:id="rId5"/>
    <p:sldId id="321" r:id="rId6"/>
    <p:sldId id="322" r:id="rId7"/>
    <p:sldId id="323" r:id="rId8"/>
    <p:sldId id="324" r:id="rId9"/>
    <p:sldId id="325" r:id="rId10"/>
    <p:sldId id="326" r:id="rId11"/>
    <p:sldId id="314" r:id="rId12"/>
    <p:sldId id="259" r:id="rId13"/>
    <p:sldId id="265" r:id="rId14"/>
    <p:sldId id="264" r:id="rId15"/>
    <p:sldId id="300" r:id="rId16"/>
    <p:sldId id="301" r:id="rId17"/>
    <p:sldId id="302" r:id="rId18"/>
    <p:sldId id="313" r:id="rId19"/>
    <p:sldId id="311" r:id="rId20"/>
    <p:sldId id="312" r:id="rId21"/>
    <p:sldId id="306" r:id="rId22"/>
    <p:sldId id="260" r:id="rId23"/>
    <p:sldId id="305" r:id="rId24"/>
    <p:sldId id="298" r:id="rId25"/>
    <p:sldId id="269" r:id="rId26"/>
    <p:sldId id="328" r:id="rId27"/>
    <p:sldId id="261" r:id="rId28"/>
    <p:sldId id="329" r:id="rId29"/>
    <p:sldId id="262" r:id="rId30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FF6600"/>
    <a:srgbClr val="B0042D"/>
    <a:srgbClr val="FFFF00"/>
    <a:srgbClr val="AD2F07"/>
    <a:srgbClr val="0000CC"/>
    <a:srgbClr val="0099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14" autoAdjust="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73E30C-CE44-4FBC-B054-741EBCC0AB56}" type="datetimeFigureOut">
              <a:rPr lang="ar-SA" smtClean="0"/>
              <a:pPr/>
              <a:t>21/04/35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9AD7DC-5396-4A8E-90E6-BC2BF01371E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5DFB-70D0-4935-97CF-05ABB468D89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9F2-D5FD-4491-A7D4-C4ED15241DE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878C-0E0F-4ACB-A067-8C808839C22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40C8-DD2D-410C-92C1-87B3BCC3F18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EF5D-E500-4343-8842-73432AA204D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36D3-FE79-4D9E-A5D1-03B6F6AE141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23EF-32B3-41E1-836A-011D4873B2F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AF8A-5EF5-4726-8163-3CAAC8AAC48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0B7D-9B5A-495A-A510-C3A1368FA7A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C657-F503-442B-B5EB-791189AC1D4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E8CA-A9A7-4DB2-A914-8F419839C5C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B8BE-5098-43DA-B921-B568829ACAE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73BB-E70F-483E-A432-6A97A39972B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15E476F-ACD8-4072-A1D2-62F9D6B3A00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5.png"/><Relationship Id="rId7" Type="http://schemas.openxmlformats.org/officeDocument/2006/relationships/image" Target="../media/image5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95288" y="260350"/>
            <a:ext cx="8353425" cy="10080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i="1" dirty="0"/>
              <a:t>Schistosoma  </a:t>
            </a:r>
            <a:r>
              <a:rPr lang="en-US" sz="3600" dirty="0"/>
              <a:t>Parasites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450" y="2565400"/>
            <a:ext cx="6697663" cy="107791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dirty="0">
                <a:solidFill>
                  <a:srgbClr val="000099"/>
                </a:solidFill>
              </a:rPr>
              <a:t>Adult Flukes live in blood vessels of infected  Humans</a:t>
            </a:r>
            <a:endParaRPr lang="ar-EG" dirty="0">
              <a:solidFill>
                <a:srgbClr val="00009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212431" y="3933032"/>
            <a:ext cx="576263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87450" y="4221163"/>
            <a:ext cx="6697663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972344" y="4437856"/>
            <a:ext cx="431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284663" y="4438650"/>
            <a:ext cx="4318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669213" y="4437063"/>
            <a:ext cx="433387" cy="15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388" y="4797425"/>
            <a:ext cx="28797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S.haematobium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938" y="4797425"/>
            <a:ext cx="2160587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S.mansoni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225" y="4797425"/>
            <a:ext cx="25209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i="1" dirty="0" err="1">
                <a:solidFill>
                  <a:srgbClr val="000099"/>
                </a:solidFill>
              </a:rPr>
              <a:t>S.japonicum</a:t>
            </a:r>
            <a:endParaRPr lang="ar-EG" sz="2800" i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4438" y="1628775"/>
            <a:ext cx="39592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dirty="0"/>
              <a:t>Called </a:t>
            </a:r>
            <a:r>
              <a:rPr lang="en-US" dirty="0"/>
              <a:t>Blood Flukes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5517232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Rodent, Monkeys</a:t>
            </a:r>
            <a:endParaRPr lang="ar-S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99176" y="5517232"/>
            <a:ext cx="28448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Domestic animals</a:t>
            </a:r>
            <a:endParaRPr lang="ar-S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5517232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/>
              <a:t>D.H: Man</a:t>
            </a:r>
          </a:p>
          <a:p>
            <a:pPr algn="l" rtl="0"/>
            <a:r>
              <a:rPr lang="en-US" sz="2000" dirty="0" smtClean="0"/>
              <a:t>R.H: None</a:t>
            </a:r>
            <a:endParaRPr lang="ar-SA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3" grpId="0" animBg="1"/>
      <p:bldP spid="24" grpId="0" animBg="1"/>
      <p:bldP spid="12" grpId="0" animBg="1"/>
      <p:bldP spid="13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763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Dr. Nadia El-Deeb\Documents\Pictures\inf. with Sch.jpg"/>
          <p:cNvPicPr>
            <a:picLocks noChangeAspect="1" noChangeArrowheads="1"/>
          </p:cNvPicPr>
          <p:nvPr/>
        </p:nvPicPr>
        <p:blipFill>
          <a:blip r:embed="rId2" cstate="print"/>
          <a:srcRect r="84660" b="71143"/>
          <a:stretch>
            <a:fillRect/>
          </a:stretch>
        </p:blipFill>
        <p:spPr bwMode="auto">
          <a:xfrm>
            <a:off x="395288" y="2997200"/>
            <a:ext cx="129698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r. Nadia El-Deeb\Documents\Pictures\liver.jpg"/>
          <p:cNvPicPr>
            <a:picLocks noChangeAspect="1" noChangeArrowheads="1"/>
          </p:cNvPicPr>
          <p:nvPr/>
        </p:nvPicPr>
        <p:blipFill>
          <a:blip r:embed="rId3" cstate="print"/>
          <a:srcRect l="4938" t="11214" r="78922" b="71484"/>
          <a:stretch>
            <a:fillRect/>
          </a:stretch>
        </p:blipFill>
        <p:spPr bwMode="auto">
          <a:xfrm>
            <a:off x="2700338" y="33337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Dr. Nadia El-Deeb\Documents\Pictures\life cycle of Par. west..jpg"/>
          <p:cNvPicPr>
            <a:picLocks noChangeAspect="1" noChangeArrowheads="1"/>
          </p:cNvPicPr>
          <p:nvPr/>
        </p:nvPicPr>
        <p:blipFill>
          <a:blip r:embed="rId4" cstate="print"/>
          <a:srcRect l="45007" t="52933" r="43179" b="36070"/>
          <a:stretch>
            <a:fillRect/>
          </a:stretch>
        </p:blipFill>
        <p:spPr bwMode="auto">
          <a:xfrm>
            <a:off x="3276600" y="3933825"/>
            <a:ext cx="20875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katay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073150"/>
            <a:ext cx="1295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igmo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765175"/>
            <a:ext cx="12239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iracidium"/>
          <p:cNvPicPr>
            <a:picLocks noChangeAspect="1" noChangeArrowheads="1"/>
          </p:cNvPicPr>
          <p:nvPr/>
        </p:nvPicPr>
        <p:blipFill>
          <a:blip r:embed="rId7" cstate="print"/>
          <a:srcRect l="21439" t="14487" r="7542" b="33463"/>
          <a:stretch>
            <a:fillRect/>
          </a:stretch>
        </p:blipFill>
        <p:spPr bwMode="auto">
          <a:xfrm>
            <a:off x="6443663" y="5432425"/>
            <a:ext cx="1441450" cy="6604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9" name="Picture 2" descr="2EE1FA36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 l="4584" t="46944" r="51544" b="26877"/>
          <a:stretch>
            <a:fillRect/>
          </a:stretch>
        </p:blipFill>
        <p:spPr bwMode="auto">
          <a:xfrm>
            <a:off x="3419475" y="5300663"/>
            <a:ext cx="1873250" cy="1447800"/>
          </a:xfrm>
          <a:prstGeom prst="rect">
            <a:avLst/>
          </a:prstGeom>
          <a:noFill/>
          <a:ln w="57150" cmpd="thinThick">
            <a:solidFill>
              <a:srgbClr val="A50021"/>
            </a:solidFill>
            <a:miter lim="800000"/>
            <a:headEnd/>
            <a:tailEnd/>
          </a:ln>
        </p:spPr>
      </p:pic>
      <p:pic>
        <p:nvPicPr>
          <p:cNvPr id="10" name="Picture 3" descr="C:\Users\Dr. Nadia El-Deeb\Documents\Pictures\200px-Schistosoma_mansoni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188913"/>
            <a:ext cx="18002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3213100"/>
            <a:ext cx="863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ercar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0838" y="5300663"/>
            <a:ext cx="10064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6463" y="1412875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Worms in their habitat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43663" y="2276475"/>
            <a:ext cx="1441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Female lays eggs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67625" y="4437063"/>
            <a:ext cx="1476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Eggs in </a:t>
            </a:r>
            <a:r>
              <a:rPr lang="en-US" sz="1600" b="1" dirty="0" smtClean="0"/>
              <a:t> </a:t>
            </a:r>
            <a:r>
              <a:rPr lang="en-US" sz="1600" b="1" dirty="0"/>
              <a:t>stools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00788" y="6165850"/>
            <a:ext cx="2303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Miracidia hatch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03575" y="3213100"/>
            <a:ext cx="216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Miracidium infects snail i.h.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6375" y="594995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Cercarial shedding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4652963"/>
            <a:ext cx="1835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Infection in contaminated water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87450" y="2349500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Schistosomulum reaches circulation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27313" y="1412875"/>
            <a:ext cx="1728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Worms mate in the liver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84663" y="836613"/>
            <a:ext cx="6477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16688" y="1125538"/>
            <a:ext cx="576262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811294" y="2780507"/>
            <a:ext cx="72072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272338" y="4760912"/>
            <a:ext cx="719138" cy="360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508625" y="5732463"/>
            <a:ext cx="719138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700338" y="5732463"/>
            <a:ext cx="57626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619250" y="4797425"/>
            <a:ext cx="504825" cy="358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0"/>
          </p:cNvCxnSpPr>
          <p:nvPr/>
        </p:nvCxnSpPr>
        <p:spPr>
          <a:xfrm rot="5400000" flipH="1" flipV="1">
            <a:off x="755651" y="2708275"/>
            <a:ext cx="5762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79613" y="1125538"/>
            <a:ext cx="576262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4" name="Picture 44" descr="scistosoma in habitat - Copy - Copy (2)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2051050" y="5084763"/>
            <a:ext cx="57610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2" descr="Water contact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403350" y="3789363"/>
            <a:ext cx="14398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569325" cy="863600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Development of </a:t>
            </a:r>
            <a:r>
              <a:rPr lang="en-US" sz="2800" i="1" dirty="0" err="1" smtClean="0">
                <a:solidFill>
                  <a:srgbClr val="C00000"/>
                </a:solidFill>
              </a:rPr>
              <a:t>Schistosoma</a:t>
            </a:r>
            <a:r>
              <a:rPr lang="en-US" sz="2800" i="1" dirty="0" smtClean="0">
                <a:solidFill>
                  <a:srgbClr val="F90D45"/>
                </a:solidFill>
              </a:rPr>
              <a:t> </a:t>
            </a:r>
            <a:r>
              <a:rPr lang="en-US" sz="2800" dirty="0" smtClean="0"/>
              <a:t>inside the body of infected human</a:t>
            </a:r>
          </a:p>
        </p:txBody>
      </p:sp>
      <p:pic>
        <p:nvPicPr>
          <p:cNvPr id="102403" name="Picture 3" descr="liv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18000" contrast="48000"/>
          </a:blip>
          <a:srcRect/>
          <a:stretch>
            <a:fillRect/>
          </a:stretch>
        </p:blipFill>
        <p:spPr>
          <a:xfrm>
            <a:off x="6011863" y="3357563"/>
            <a:ext cx="3132137" cy="1619250"/>
          </a:xfrm>
          <a:noFill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4581525"/>
            <a:ext cx="180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Cercariae </a:t>
            </a:r>
            <a:r>
              <a:rPr lang="en-US" sz="2400"/>
              <a:t>penetrates human skin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1906588" y="4294188"/>
            <a:ext cx="73025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0" y="3429000"/>
            <a:ext cx="241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Schistosomula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29972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Venous circulation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192838" y="278130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Systemic circulation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8280400" y="32131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Liver</a:t>
            </a:r>
            <a:r>
              <a:rPr lang="en-US" sz="2000"/>
              <a:t>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11950" y="416877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6156325" y="4005263"/>
            <a:ext cx="237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Portal vein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916238" y="3573463"/>
            <a:ext cx="3167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err="1"/>
              <a:t>Vesical</a:t>
            </a:r>
            <a:r>
              <a:rPr lang="en-US" sz="2400" dirty="0"/>
              <a:t> </a:t>
            </a:r>
            <a:r>
              <a:rPr lang="en-US" sz="2400" dirty="0" smtClean="0"/>
              <a:t>plexus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V="1">
            <a:off x="684213" y="3357563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H="1" flipV="1">
            <a:off x="5651500" y="4005263"/>
            <a:ext cx="8651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0" y="4365625"/>
            <a:ext cx="90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503237" cy="708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8243888" y="4581525"/>
            <a:ext cx="7207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III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8243888" y="5445125"/>
            <a:ext cx="720725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IV</a:t>
            </a:r>
          </a:p>
        </p:txBody>
      </p:sp>
      <p:pic>
        <p:nvPicPr>
          <p:cNvPr id="102422" name="Picture 22" descr="right-sided heart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539750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3" name="Picture 23" descr="right-sided heart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588125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4" name="Oval 24"/>
          <p:cNvSpPr>
            <a:spLocks noChangeArrowheads="1"/>
          </p:cNvSpPr>
          <p:nvPr/>
        </p:nvSpPr>
        <p:spPr bwMode="auto">
          <a:xfrm>
            <a:off x="7667625" y="11969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>
            <a:off x="5651500" y="4221163"/>
            <a:ext cx="8651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26" name="Oval 26"/>
          <p:cNvSpPr>
            <a:spLocks noChangeArrowheads="1"/>
          </p:cNvSpPr>
          <p:nvPr/>
        </p:nvSpPr>
        <p:spPr bwMode="auto">
          <a:xfrm>
            <a:off x="684213" y="278130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02427" name="Picture 27" descr="lung schistosomula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lum bright="-12000" contrast="24000"/>
          </a:blip>
          <a:srcRect/>
          <a:stretch>
            <a:fillRect/>
          </a:stretch>
        </p:blipFill>
        <p:spPr>
          <a:xfrm>
            <a:off x="3059113" y="1268413"/>
            <a:ext cx="3079750" cy="2187575"/>
          </a:xfrm>
        </p:spPr>
      </p:pic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2627313" y="1412875"/>
            <a:ext cx="57785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/>
              <a:t>II</a:t>
            </a:r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1835150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7956550" y="3213100"/>
            <a:ext cx="7143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2843213" y="4365625"/>
            <a:ext cx="3241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Inf. mesenteric </a:t>
            </a:r>
            <a:r>
              <a:rPr lang="en-US" sz="2400" dirty="0" smtClean="0"/>
              <a:t>plexus</a:t>
            </a:r>
            <a:endParaRPr lang="en-US" sz="2400" dirty="0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H="1">
            <a:off x="2124075" y="6669088"/>
            <a:ext cx="453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7740650" y="981075"/>
            <a:ext cx="118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Aorta </a:t>
            </a:r>
          </a:p>
        </p:txBody>
      </p:sp>
      <p:pic>
        <p:nvPicPr>
          <p:cNvPr id="102435" name="Picture 35" descr="schisto adults"/>
          <p:cNvPicPr>
            <a:picLocks noChangeAspect="1" noChangeArrowheads="1"/>
          </p:cNvPicPr>
          <p:nvPr/>
        </p:nvPicPr>
        <p:blipFill>
          <a:blip r:embed="rId7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6948488" y="3573463"/>
            <a:ext cx="5127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6" name="Picture 36" descr="cercaria of trema"/>
          <p:cNvPicPr>
            <a:picLocks noChangeAspect="1" noChangeArrowheads="1"/>
          </p:cNvPicPr>
          <p:nvPr/>
        </p:nvPicPr>
        <p:blipFill>
          <a:blip r:embed="rId8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1187450" y="4294188"/>
            <a:ext cx="5032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7" name="Oval 37"/>
          <p:cNvSpPr>
            <a:spLocks noChangeArrowheads="1"/>
          </p:cNvSpPr>
          <p:nvPr/>
        </p:nvSpPr>
        <p:spPr bwMode="auto">
          <a:xfrm>
            <a:off x="684213" y="299720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8" name="Oval 38"/>
          <p:cNvSpPr>
            <a:spLocks noChangeArrowheads="1"/>
          </p:cNvSpPr>
          <p:nvPr/>
        </p:nvSpPr>
        <p:spPr bwMode="auto">
          <a:xfrm>
            <a:off x="1692275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39" name="Oval 39"/>
          <p:cNvSpPr>
            <a:spLocks noChangeArrowheads="1"/>
          </p:cNvSpPr>
          <p:nvPr/>
        </p:nvSpPr>
        <p:spPr bwMode="auto">
          <a:xfrm>
            <a:off x="3276600" y="2781300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0" name="Oval 40"/>
          <p:cNvSpPr>
            <a:spLocks noChangeArrowheads="1"/>
          </p:cNvSpPr>
          <p:nvPr/>
        </p:nvSpPr>
        <p:spPr bwMode="auto">
          <a:xfrm>
            <a:off x="3348038" y="24923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7812088" y="11969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2" name="Oval 42"/>
          <p:cNvSpPr>
            <a:spLocks noChangeArrowheads="1"/>
          </p:cNvSpPr>
          <p:nvPr/>
        </p:nvSpPr>
        <p:spPr bwMode="auto">
          <a:xfrm>
            <a:off x="8101013" y="3213100"/>
            <a:ext cx="7143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43" name="Oval 43"/>
          <p:cNvSpPr>
            <a:spLocks noChangeArrowheads="1"/>
          </p:cNvSpPr>
          <p:nvPr/>
        </p:nvSpPr>
        <p:spPr bwMode="auto">
          <a:xfrm>
            <a:off x="1763713" y="4438650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02445" name="Picture 45" descr="scistosoma in habitat - Copy - Copy"/>
          <p:cNvPicPr>
            <a:picLocks noChangeAspect="1" noChangeArrowheads="1"/>
          </p:cNvPicPr>
          <p:nvPr/>
        </p:nvPicPr>
        <p:blipFill>
          <a:blip r:embed="rId9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979613" y="5373688"/>
            <a:ext cx="20875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6" name="Picture 46" descr="scistosoma in habitat - Copy (2)"/>
          <p:cNvPicPr>
            <a:picLocks noChangeAspect="1" noChangeArrowheads="1"/>
          </p:cNvPicPr>
          <p:nvPr/>
        </p:nvPicPr>
        <p:blipFill>
          <a:blip r:embed="rId10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716463" y="5661025"/>
            <a:ext cx="158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7" name="Picture 47" descr="scistosoma in habitat - Copy - Copy - Copy"/>
          <p:cNvPicPr>
            <a:picLocks noChangeAspect="1" noChangeArrowheads="1"/>
          </p:cNvPicPr>
          <p:nvPr/>
        </p:nvPicPr>
        <p:blipFill>
          <a:blip r:embed="rId11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1908175" y="5373688"/>
            <a:ext cx="2159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8" name="Line 48"/>
          <p:cNvSpPr>
            <a:spLocks noChangeShapeType="1"/>
          </p:cNvSpPr>
          <p:nvPr/>
        </p:nvSpPr>
        <p:spPr bwMode="auto">
          <a:xfrm>
            <a:off x="2987675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0" name="Oval 50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1" name="Oval 51"/>
          <p:cNvSpPr>
            <a:spLocks noChangeArrowheads="1"/>
          </p:cNvSpPr>
          <p:nvPr/>
        </p:nvSpPr>
        <p:spPr bwMode="auto">
          <a:xfrm>
            <a:off x="6372225" y="5734050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2" name="Oval 52"/>
          <p:cNvSpPr>
            <a:spLocks noChangeArrowheads="1"/>
          </p:cNvSpPr>
          <p:nvPr/>
        </p:nvSpPr>
        <p:spPr bwMode="auto">
          <a:xfrm>
            <a:off x="6443663" y="5734050"/>
            <a:ext cx="71437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3" name="Oval 53"/>
          <p:cNvSpPr>
            <a:spLocks noChangeArrowheads="1"/>
          </p:cNvSpPr>
          <p:nvPr/>
        </p:nvSpPr>
        <p:spPr bwMode="auto">
          <a:xfrm>
            <a:off x="6443663" y="5734050"/>
            <a:ext cx="71437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4" name="Oval 54"/>
          <p:cNvSpPr>
            <a:spLocks noChangeArrowheads="1"/>
          </p:cNvSpPr>
          <p:nvPr/>
        </p:nvSpPr>
        <p:spPr bwMode="auto">
          <a:xfrm>
            <a:off x="7524750" y="5157788"/>
            <a:ext cx="71438" cy="142875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7380288" y="3573463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♂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6948488" y="35004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♀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659563" y="6237288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In urine or stool</a:t>
            </a:r>
            <a:endParaRPr lang="ar-EG" sz="2400"/>
          </a:p>
        </p:txBody>
      </p:sp>
      <p:cxnSp>
        <p:nvCxnSpPr>
          <p:cNvPr id="66" name="Straight Connector 65"/>
          <p:cNvCxnSpPr/>
          <p:nvPr/>
        </p:nvCxnSpPr>
        <p:spPr>
          <a:xfrm>
            <a:off x="7740650" y="5516563"/>
            <a:ext cx="215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7631113" y="5840413"/>
            <a:ext cx="649287" cy="15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2268538" y="6237288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Direction of venous blood flow</a:t>
            </a: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1692275" y="38608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102404" name="Picture 4" descr="cercaria of tre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2" cstate="print">
            <a:lum bright="-42000" contrast="66000"/>
          </a:blip>
          <a:srcRect/>
          <a:stretch>
            <a:fillRect/>
          </a:stretch>
        </p:blipFill>
        <p:spPr>
          <a:xfrm>
            <a:off x="1258888" y="4149725"/>
            <a:ext cx="503237" cy="239713"/>
          </a:xfrm>
          <a:noFill/>
        </p:spPr>
      </p:pic>
      <p:sp>
        <p:nvSpPr>
          <p:cNvPr id="62" name="TextBox 61"/>
          <p:cNvSpPr txBox="1"/>
          <p:nvPr/>
        </p:nvSpPr>
        <p:spPr>
          <a:xfrm>
            <a:off x="3275856" y="3861048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i="1" dirty="0" err="1" smtClean="0">
                <a:solidFill>
                  <a:srgbClr val="0000CC"/>
                </a:solidFill>
              </a:rPr>
              <a:t>S.haematobium</a:t>
            </a:r>
            <a:endParaRPr lang="ar-EG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203848" y="4653136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i="1" dirty="0" err="1" smtClean="0">
                <a:solidFill>
                  <a:srgbClr val="0000CC"/>
                </a:solidFill>
              </a:rPr>
              <a:t>S.mansoni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62963E-6 C 0.01093 -0.0007 0.02205 -0.00116 0.02916 -9.62963E-6 C 0.03628 0.00115 0.03871 0.00023 0.04305 0.0074 C 0.04739 0.01458 0.04861 0.02615 0.05555 0.04259 C 0.0625 0.05902 0.07691 0.08726 0.08472 0.10555 C 0.09253 0.12384 0.0967 0.13773 0.10277 0.15185 C 0.10885 0.16597 0.11198 0.18171 0.12083 0.19074 C 0.12968 0.19976 0.14982 0.203 0.15555 0.20555 " pathEditMode="relative" ptsTypes="aaaaaaaA">
                                      <p:cBhvr>
                                        <p:cTn id="88" dur="2000" fill="hold"/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0163 C 0.01979 -0.00139 0.03438 -0.00093 0.04427 0.00023 C 0.05417 0.00138 0.05834 0.0037 0.06511 0.00578 C 0.07188 0.00787 0.07952 0.00509 0.08455 0.01319 C 0.08959 0.02129 0.08993 0.04027 0.09566 0.05393 C 0.10139 0.06759 0.11163 0.0824 0.11927 0.09467 C 0.12691 0.10694 0.13577 0.11805 0.1415 0.128 C 0.14722 0.13796 0.14983 0.1493 0.154 0.15393 C 0.15816 0.15856 0.16233 0.15601 0.1665 0.15578 C 0.17066 0.15555 0.17691 0.15277 0.179 0.15208 " pathEditMode="relative" ptsTypes="aaaaaaaaaA">
                                      <p:cBhvr>
                                        <p:cTn id="94" dur="2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602 C -0.00052 0.02083 0.00122 0.03588 0.00486 0.05023 C 0.00851 0.06482 0.00469 0.08426 0.02031 0.09282 C 0.03594 0.10162 0.07309 0.10069 0.09896 0.10185 C 0.12465 0.10301 0.15226 0.10093 0.17465 0.1 C 0.19722 0.09907 0.21545 0.10069 0.23368 0.09653 C 0.25191 0.09213 0.27083 0.08426 0.2842 0.07523 C 0.29757 0.06597 0.30573 0.05532 0.31372 0.04144 C 0.32153 0.02755 0.32118 -3.7037E-7 0.33194 -0.00833 C 0.34271 -0.01643 0.35642 -0.00949 0.3783 -0.00833 C 0.4 -0.00718 0.44271 -0.00185 0.4625 -0.00116 C 0.48229 -0.00046 0.48976 -0.00231 0.49757 -0.00486 C 0.50556 -0.00718 0.50677 -0.00579 0.51024 -0.01551 C 0.51372 -0.025 0.51667 -0.03657 0.51858 -0.06157 C 0.52049 -0.08657 0.52066 -0.14931 0.52153 -0.1662 " pathEditMode="relative" rAng="0" ptsTypes="aaaaaaaaaaaaaaA">
                                      <p:cBhvr>
                                        <p:cTn id="109" dur="20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052 0.03241 -0.00087 0.06505 0.00278 0.07963 C 0.00643 0.09422 0.01111 0.08334 0.02222 0.08704 C 0.03334 0.09074 0.04219 0.09445 0.06945 0.10186 C 0.0967 0.10926 0.15209 0.13426 0.18611 0.13149 C 0.22014 0.12871 0.25643 0.09792 0.27361 0.08519 C 0.2908 0.07246 0.28247 0.06551 0.28889 0.05556 C 0.29531 0.04561 0.29844 0.0294 0.3125 0.02593 C 0.32656 0.02246 0.35469 0.03357 0.37361 0.03519 C 0.39254 0.03681 0.4092 0.03588 0.42639 0.03519 C 0.44358 0.03449 0.46268 0.03426 0.47639 0.03149 C 0.49011 0.02871 0.5 0.03125 0.50834 0.01852 C 0.51667 0.00579 0.52275 -0.02523 0.52639 -0.04444 C 0.53004 -0.06365 0.52986 -0.0831 0.53056 -0.09629 C 0.53125 -0.10949 0.53056 -0.11944 0.53056 -0.12407 " pathEditMode="relative" ptsTypes="aaaaaaaaaaaaaaA">
                                      <p:cBhvr>
                                        <p:cTn id="112" dur="2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2014 0.00486 0.04028 0.01019 0.05417 0.01181 C 0.06806 0.0132 0.0757 0.00208 0.08334 0.00833 C 0.09098 0.01458 0.09775 0.02384 0.1 0.04954 C 0.10226 0.07523 0.10417 0.13287 0.09723 0.16227 C 0.09028 0.19144 0.06476 0.21505 0.05834 0.2257 " pathEditMode="relative" rAng="0" ptsTypes="aaaaaA">
                                      <p:cBhvr>
                                        <p:cTn id="137" dur="20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C 0.02014 0.00486 0.04028 0.01018 0.05417 0.0118 C 0.06806 0.01319 0.07569 0.00208 0.08333 0.00833 C 0.09097 0.01458 0.09774 0.02384 0.1 0.04953 C 0.10226 0.07523 0.10417 0.13287 0.09722 0.16227 C 0.09028 0.19143 0.06476 0.21504 0.05833 0.22569 " pathEditMode="relative" rAng="0" ptsTypes="aaaaaA">
                                      <p:cBhvr>
                                        <p:cTn id="139" dur="20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625 0.01366 -0.01233 0.02732 -0.01702 0.03519 C -0.02188 0.04329 -0.02118 0.04005 -0.0283 0.04815 C -0.03559 0.05625 -0.05052 0.07824 -0.06094 0.08357 C -0.07136 0.08912 -0.08559 0.08125 -0.09045 0.08033 " pathEditMode="relative" rAng="0" ptsTypes="aaaaA">
                                      <p:cBhvr>
                                        <p:cTn id="161" dur="2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625 0.01366 -0.01233 0.02732 -0.01702 0.03519 C -0.02188 0.04329 -0.02118 0.04005 -0.0283 0.04815 C -0.03559 0.05625 -0.05052 0.07824 -0.06094 0.08357 C -0.07136 0.08912 -0.08559 0.08125 -0.09045 0.08033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2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1065 C 0.04809 -0.03727 0.08524 -0.06181 0.10451 -0.07362 C 0.12326 -0.08426 0.12187 -0.08241 0.12604 -0.08403 " pathEditMode="relative" rAng="0" ptsTypes="aaA">
                                      <p:cBhvr>
                                        <p:cTn id="277" dur="2000" fill="hold"/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C 0.00244 -0.00324 0.00504 -0.00556 0.00799 -0.00764 C 0.01112 -0.00972 0.01094 -0.00787 0.01858 -0.0132 C 0.02639 -0.01852 0.0448 -0.03264 0.054 -0.03912 C 0.0632 -0.0456 0.06789 -0.04815 0.07396 -0.05209 C 0.08004 -0.05625 0.08768 -0.06134 0.09063 -0.06297 " pathEditMode="relative" rAng="0" ptsTypes="aaaaaA">
                                      <p:cBhvr>
                                        <p:cTn id="284" dur="2000" fill="hold"/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500"/>
                            </p:stCondLst>
                            <p:childTnLst>
                              <p:par>
                                <p:cTn id="2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11111E-6 C 0.00747 -0.00463 0.01511 -0.00903 0.02084 -0.01296 C 0.02657 -0.0169 0.03004 -0.0206 0.03473 -0.02408 C 0.03941 -0.02755 0.04445 -0.03056 0.04862 -0.03333 C 0.05278 -0.03611 0.05782 -0.03958 0.05973 -0.04074 " pathEditMode="relative" rAng="0" ptsTypes="aaaaA">
                                      <p:cBhvr>
                                        <p:cTn id="291" dur="2000" fill="hold"/>
                                        <p:tgtEl>
                                          <p:spTgt spid="102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5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000"/>
                            </p:stCondLst>
                            <p:childTnLst>
                              <p:par>
                                <p:cTn id="29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48148E-6 C 0.0026 0.00162 0.00538 0.00347 0.00833 0.00555 C 0.01128 0.00764 0.0151 0.00949 0.01805 0.01296 C 0.021 0.01643 0.021 0.02037 0.02638 0.02592 C 0.03177 0.03148 0.04583 0.04282 0.04999 0.04629 " pathEditMode="relative" ptsTypes="aaaaA">
                                      <p:cBhvr>
                                        <p:cTn id="298" dur="2000" fill="hold"/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659 0.00694 0.01319 0.01389 0.01805 0.01852 C 0.02291 0.02315 0.02691 0.02569 0.02916 0.02778 " pathEditMode="relative" rAng="0" ptsTypes="aaA">
                                      <p:cBhvr>
                                        <p:cTn id="305" dur="20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0.00035 0.00439 0.00087 0.00902 0.00139 0.01296 C 0.00191 0.01689 0.00225 0.01828 0.00278 0.02407 C 0.0033 0.02986 0.00399 0.04421 0.00416 0.04814 " pathEditMode="relative" ptsTypes="aaaA">
                                      <p:cBhvr>
                                        <p:cTn id="313" dur="20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6" grpId="0"/>
      <p:bldP spid="102407" grpId="0" animBg="1"/>
      <p:bldP spid="102408" grpId="0"/>
      <p:bldP spid="102409" grpId="0"/>
      <p:bldP spid="102410" grpId="0"/>
      <p:bldP spid="102411" grpId="0"/>
      <p:bldP spid="102413" grpId="0"/>
      <p:bldP spid="102414" grpId="0"/>
      <p:bldP spid="102416" grpId="0" animBg="1"/>
      <p:bldP spid="102417" grpId="0" animBg="1"/>
      <p:bldP spid="102419" grpId="0" animBg="1"/>
      <p:bldP spid="102420" grpId="0" animBg="1"/>
      <p:bldP spid="102421" grpId="0" animBg="1"/>
      <p:bldP spid="102424" grpId="0" animBg="1"/>
      <p:bldP spid="102424" grpId="1" animBg="1"/>
      <p:bldP spid="102424" grpId="2" animBg="1"/>
      <p:bldP spid="102425" grpId="0" animBg="1"/>
      <p:bldP spid="102426" grpId="0" animBg="1"/>
      <p:bldP spid="102426" grpId="1" animBg="1"/>
      <p:bldP spid="102428" grpId="0" animBg="1"/>
      <p:bldP spid="102429" grpId="0" animBg="1"/>
      <p:bldP spid="102429" grpId="1" animBg="1"/>
      <p:bldP spid="102429" grpId="2" animBg="1"/>
      <p:bldP spid="102430" grpId="0" animBg="1"/>
      <p:bldP spid="102430" grpId="1" animBg="1"/>
      <p:bldP spid="102430" grpId="2" animBg="1"/>
      <p:bldP spid="102431" grpId="0"/>
      <p:bldP spid="102432" grpId="0" animBg="1"/>
      <p:bldP spid="102434" grpId="0"/>
      <p:bldP spid="102437" grpId="0" animBg="1"/>
      <p:bldP spid="102437" grpId="1" animBg="1"/>
      <p:bldP spid="102438" grpId="0" animBg="1"/>
      <p:bldP spid="102438" grpId="1" animBg="1"/>
      <p:bldP spid="102438" grpId="2" animBg="1"/>
      <p:bldP spid="102439" grpId="0" animBg="1"/>
      <p:bldP spid="102439" grpId="1" animBg="1"/>
      <p:bldP spid="102439" grpId="2" animBg="1"/>
      <p:bldP spid="102440" grpId="0" animBg="1"/>
      <p:bldP spid="102440" grpId="1" animBg="1"/>
      <p:bldP spid="102440" grpId="2" animBg="1"/>
      <p:bldP spid="102441" grpId="0" animBg="1"/>
      <p:bldP spid="102441" grpId="1" animBg="1"/>
      <p:bldP spid="102441" grpId="2" animBg="1"/>
      <p:bldP spid="102442" grpId="0" animBg="1"/>
      <p:bldP spid="102442" grpId="1" animBg="1"/>
      <p:bldP spid="102442" grpId="2" animBg="1"/>
      <p:bldP spid="102443" grpId="0" animBg="1"/>
      <p:bldP spid="102448" grpId="0" animBg="1"/>
      <p:bldP spid="102449" grpId="0" animBg="1"/>
      <p:bldP spid="102449" grpId="1" animBg="1"/>
      <p:bldP spid="102450" grpId="0" animBg="1"/>
      <p:bldP spid="102450" grpId="1" animBg="1"/>
      <p:bldP spid="102451" grpId="0" animBg="1"/>
      <p:bldP spid="102451" grpId="1" animBg="1"/>
      <p:bldP spid="102452" grpId="0" animBg="1"/>
      <p:bldP spid="102452" grpId="1" animBg="1"/>
      <p:bldP spid="102453" grpId="0" animBg="1"/>
      <p:bldP spid="102453" grpId="1" animBg="1"/>
      <p:bldP spid="102454" grpId="0" animBg="1"/>
      <p:bldP spid="102454" grpId="1" animBg="1"/>
      <p:bldP spid="102455" grpId="0"/>
      <p:bldP spid="102456" grpId="0"/>
      <p:bldP spid="61" grpId="0"/>
      <p:bldP spid="102433" grpId="0"/>
      <p:bldP spid="102415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63341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Pathogenesis</a:t>
            </a:r>
            <a:r>
              <a:rPr lang="en-US" sz="2800" dirty="0" smtClean="0"/>
              <a:t> and </a:t>
            </a:r>
            <a:r>
              <a:rPr lang="en-US" sz="3200" dirty="0" smtClean="0">
                <a:solidFill>
                  <a:srgbClr val="AD2F07"/>
                </a:solidFill>
              </a:rPr>
              <a:t>Clinical Picture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5329237" cy="57626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There are 4 progressive stages:</a:t>
            </a:r>
            <a:endParaRPr lang="en-US" sz="2800" smtClean="0">
              <a:solidFill>
                <a:srgbClr val="CC3300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4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  <a:p>
            <a:pPr algn="l" rtl="0" eaLnBrk="1" hangingPunct="1">
              <a:buFontTx/>
              <a:buNone/>
            </a:pPr>
            <a:endParaRPr lang="en-US" sz="2800" smtClean="0">
              <a:solidFill>
                <a:schemeClr val="accent2"/>
              </a:solidFill>
            </a:endParaRPr>
          </a:p>
        </p:txBody>
      </p:sp>
      <p:pic>
        <p:nvPicPr>
          <p:cNvPr id="11282" name="Picture 18" descr="swimmer's 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3787775"/>
            <a:ext cx="30607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23850" y="1773238"/>
            <a:ext cx="3887788" cy="584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/>
              <a:t>I- Stage of invasion</a:t>
            </a:r>
          </a:p>
        </p:txBody>
      </p:sp>
      <p:pic>
        <p:nvPicPr>
          <p:cNvPr id="11285" name="Picture 21" descr="Water conta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3068638"/>
            <a:ext cx="2508250" cy="2663825"/>
          </a:xfrm>
          <a:noFill/>
        </p:spPr>
      </p:pic>
      <p:pic>
        <p:nvPicPr>
          <p:cNvPr id="11287" name="Picture 23" descr="cercaria of tre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>
          <a:xfrm>
            <a:off x="6588125" y="4724400"/>
            <a:ext cx="576263" cy="273050"/>
          </a:xfrm>
        </p:spPr>
      </p:pic>
      <p:pic>
        <p:nvPicPr>
          <p:cNvPr id="11288" name="Picture 24" descr="cercaria of trema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7740650" y="4757738"/>
            <a:ext cx="5762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cercaria penetr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4788" y="3140075"/>
            <a:ext cx="17700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2420938"/>
            <a:ext cx="453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Local dermatitis, irritation.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2925763"/>
            <a:ext cx="3095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Papular rash.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1638" y="1773238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(1-4 days)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83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392612" cy="647700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II- Stage of migration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79388" y="3429000"/>
            <a:ext cx="3024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By schistosomula</a:t>
            </a:r>
          </a:p>
        </p:txBody>
      </p:sp>
      <p:pic>
        <p:nvPicPr>
          <p:cNvPr id="21533" name="Picture 29" descr="liver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7164388" y="2852738"/>
            <a:ext cx="18002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0" descr="right-sided heart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323850" y="1052513"/>
            <a:ext cx="158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31" descr="right-sided heart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588125" y="1125538"/>
            <a:ext cx="137636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7667625" y="1125538"/>
            <a:ext cx="73025" cy="142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468313" y="2924175"/>
            <a:ext cx="73025" cy="14446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21538" name="Picture 34" descr="lung schistosomulae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059113" y="1268413"/>
            <a:ext cx="30797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1835150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348038" y="2420938"/>
            <a:ext cx="71437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468313" y="3141663"/>
            <a:ext cx="73025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1692275" y="14128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3203575" y="2781300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7740650" y="1125538"/>
            <a:ext cx="71438" cy="14446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4353" name="TextBox 16"/>
          <p:cNvSpPr txBox="1">
            <a:spLocks noChangeArrowheads="1"/>
          </p:cNvSpPr>
          <p:nvPr/>
        </p:nvSpPr>
        <p:spPr bwMode="auto">
          <a:xfrm>
            <a:off x="4572000" y="260350"/>
            <a:ext cx="2303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(3-4 weeks)</a:t>
            </a:r>
            <a:endParaRPr lang="ar-EG" sz="28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9388" y="4076700"/>
            <a:ext cx="860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Metabolic products</a:t>
            </a:r>
            <a:r>
              <a:rPr lang="en-US" sz="2800">
                <a:solidFill>
                  <a:srgbClr val="0000CC"/>
                </a:solidFill>
              </a:rPr>
              <a:t>: </a:t>
            </a:r>
            <a:r>
              <a:rPr lang="en-US" sz="2400">
                <a:solidFill>
                  <a:srgbClr val="0000CC"/>
                </a:solidFill>
              </a:rPr>
              <a:t>toxic and allergic manifestations</a:t>
            </a:r>
            <a:r>
              <a:rPr lang="en-US" sz="2400">
                <a:solidFill>
                  <a:schemeClr val="accent2"/>
                </a:solidFill>
              </a:rPr>
              <a:t> as</a:t>
            </a:r>
            <a:endParaRPr lang="ar-EG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0113" y="4508500"/>
            <a:ext cx="720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A50021"/>
                </a:solidFill>
              </a:rPr>
              <a:t>urticaria, fever, headache, muscle pain.</a:t>
            </a:r>
            <a:r>
              <a:rPr lang="en-US" sz="2800">
                <a:solidFill>
                  <a:schemeClr val="accent2"/>
                </a:solidFill>
              </a:rPr>
              <a:t>                    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388" y="5013325"/>
            <a:ext cx="8459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In the lung</a:t>
            </a:r>
            <a:r>
              <a:rPr lang="en-US" sz="2800">
                <a:solidFill>
                  <a:srgbClr val="0000CC"/>
                </a:solidFill>
              </a:rPr>
              <a:t>: </a:t>
            </a:r>
            <a:r>
              <a:rPr lang="en-US" sz="2400">
                <a:solidFill>
                  <a:srgbClr val="0000CC"/>
                </a:solidFill>
              </a:rPr>
              <a:t>verminous pneumonitis, minute haemorrhage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9250" y="551656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A50021"/>
                </a:solidFill>
              </a:rPr>
              <a:t>cough, haemoptysis.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88" y="6092825"/>
            <a:ext cx="568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 u="sng">
                <a:solidFill>
                  <a:srgbClr val="0000CC"/>
                </a:solidFill>
              </a:rPr>
              <a:t>In the liver</a:t>
            </a:r>
            <a:r>
              <a:rPr lang="en-US" sz="2800">
                <a:solidFill>
                  <a:schemeClr val="accent2"/>
                </a:solidFill>
              </a:rPr>
              <a:t>: </a:t>
            </a:r>
            <a:r>
              <a:rPr lang="en-US" sz="2800">
                <a:solidFill>
                  <a:srgbClr val="A50021"/>
                </a:solidFill>
              </a:rPr>
              <a:t>enlarged and tender.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62963E-6 C 0.01093 -0.0007 0.02205 -0.00116 0.02916 -9.62963E-6 C 0.03628 0.00115 0.03871 0.00023 0.04305 0.0074 C 0.04739 0.01458 0.04861 0.02615 0.05555 0.04259 C 0.0625 0.05902 0.07691 0.08726 0.08472 0.10555 C 0.09253 0.12384 0.0967 0.13773 0.10277 0.15185 C 0.10885 0.16597 0.11198 0.18171 0.12083 0.19074 C 0.12968 0.19976 0.14982 0.203 0.15555 0.20555 " pathEditMode="relative" ptsTypes="aaaaaaaA">
                                      <p:cBhvr>
                                        <p:cTn id="39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0023 C 0.02743 0.00023 0.04549 0.00023 0.05816 0.00208 C 0.07084 0.00393 0.07778 0.00486 0.08594 0.01134 C 0.0941 0.01782 0.10052 0.02615 0.10677 0.04097 C 0.11302 0.05578 0.11736 0.08541 0.12344 0.10023 C 0.12952 0.11504 0.13785 0.12152 0.14288 0.12986 C 0.14792 0.13819 0.14775 0.14652 0.154 0.15023 C 0.16025 0.15393 0.17604 0.15185 0.18038 0.15208 " pathEditMode="relative" ptsTypes="aaaaaaaA">
                                      <p:cBhvr>
                                        <p:cTn id="49" dur="2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7.40741E-7 C -0.00192 0.04189 -0.00365 0.08402 -0.00417 0.1074 C -0.00469 0.13078 -0.00678 0.1324 -0.00278 0.14074 C 0.00121 0.14907 -0.02379 0.15648 0.01944 0.1574 C 0.06267 0.15833 0.20885 0.15069 0.25694 0.14629 C 0.30503 0.14189 0.29097 0.1368 0.30833 0.13148 C 0.32569 0.12615 0.34235 0.12523 0.3611 0.11481 C 0.37985 0.10439 0.40277 0.08055 0.42083 0.06852 C 0.43888 0.05648 0.45277 0.05 0.46944 0.04259 C 0.4861 0.03518 0.50972 0.04051 0.52083 0.02407 C 0.53194 0.00764 0.53454 -0.03056 0.5361 -0.05556 C 0.53767 -0.08056 0.53142 -0.11412 0.53055 -0.12593 " pathEditMode="relative" ptsTypes="aaaaaaaaaaaA">
                                      <p:cBhvr>
                                        <p:cTn id="57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0573 0.03356 -0.01129 0.06736 -0.00278 0.08704 C 0.00573 0.10671 -0.00209 0.11643 0.05139 0.11852 C 0.10486 0.1206 0.26024 0.10949 0.31805 0.1 C 0.37586 0.09051 0.371 0.0794 0.39861 0.06111 C 0.42621 0.04282 0.45989 0.00741 0.48333 -0.00926 C 0.50677 -0.02593 0.53211 -0.01181 0.53889 -0.03889 C 0.54566 -0.06597 0.52621 -0.15 0.52361 -0.17222 " pathEditMode="relative" ptsTypes="aaaaaaaA">
                                      <p:cBhvr>
                                        <p:cTn id="67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2.96296E-6 C -0.01597 0.00578 0.00382 0.01319 0.01754 0.01504 C 0.03108 0.01666 0.03855 0.00231 0.04619 0.01065 C 0.05365 0.01852 0.06042 0.03055 0.06268 0.06412 C 0.06494 0.09745 0.06702 0.17291 0.05973 0.21111 C 0.05296 0.24907 0.02796 0.27986 0.02171 0.29398 " pathEditMode="relative" rAng="0" ptsTypes="aaaaaA">
                                      <p:cBhvr>
                                        <p:cTn id="76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2.96296E-6 C 0.00086 0.00578 0.01388 0.01319 0.02291 0.01504 C 0.03177 0.01666 0.03663 0.00231 0.04166 0.01065 C 0.04652 0.01852 0.05086 0.03055 0.05243 0.06412 C 0.05382 0.09745 0.0552 0.17291 0.05052 0.21111 C 0.046 0.24907 0.02968 0.27986 0.02552 0.29398 " pathEditMode="relative" rAng="0" ptsTypes="aaaaaA">
                                      <p:cBhvr>
                                        <p:cTn id="84" dur="2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30" grpId="0"/>
      <p:bldP spid="21536" grpId="0" animBg="1"/>
      <p:bldP spid="21536" grpId="1" animBg="1"/>
      <p:bldP spid="21537" grpId="0" animBg="1"/>
      <p:bldP spid="21539" grpId="0" animBg="1"/>
      <p:bldP spid="21539" grpId="1" animBg="1"/>
      <p:bldP spid="21540" grpId="0" animBg="1"/>
      <p:bldP spid="21540" grpId="1" animBg="1"/>
      <p:bldP spid="21542" grpId="0" animBg="1"/>
      <p:bldP spid="21543" grpId="0" animBg="1"/>
      <p:bldP spid="21543" grpId="1" animBg="1"/>
      <p:bldP spid="21544" grpId="0" animBg="1"/>
      <p:bldP spid="21544" grpId="1" animBg="1"/>
      <p:bldP spid="21545" grpId="0" animBg="1"/>
      <p:bldP spid="21545" grpId="1" animBg="1"/>
      <p:bldP spid="14353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777162" cy="647700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III- Stage of egg deposition and extrusion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573463"/>
            <a:ext cx="5473700" cy="2978150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sz="1400" smtClean="0">
              <a:solidFill>
                <a:srgbClr val="FF0000"/>
              </a:solidFill>
            </a:endParaRP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The patient may complain of: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Generalized malaise, fever, 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rigors, urticaria, abdominal pain 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6600"/>
                </a:solidFill>
              </a:rPr>
              <a:t>and liver tenderness.</a:t>
            </a:r>
          </a:p>
          <a:p>
            <a:pPr algn="l" rtl="0" eaLnBrk="1" hangingPunct="1">
              <a:buFontTx/>
              <a:buNone/>
            </a:pPr>
            <a:endParaRPr lang="en-US" sz="2800" i="1" smtClean="0">
              <a:solidFill>
                <a:srgbClr val="006600"/>
              </a:solidFill>
            </a:endParaRPr>
          </a:p>
        </p:txBody>
      </p:sp>
      <p:pic>
        <p:nvPicPr>
          <p:cNvPr id="18462" name="Picture 30" descr="scistosoma in habitat - Copy - Copy (2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323850" y="1700213"/>
            <a:ext cx="8424863" cy="1744662"/>
          </a:xfrm>
        </p:spPr>
      </p:pic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827088" y="1412875"/>
            <a:ext cx="712946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A- Eggs are deposited in the venous plexus</a:t>
            </a:r>
          </a:p>
        </p:txBody>
      </p:sp>
      <p:pic>
        <p:nvPicPr>
          <p:cNvPr id="18463" name="Picture 31" descr="scistosoma in habitat - Copy -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395288" y="2133600"/>
            <a:ext cx="2952750" cy="1108075"/>
          </a:xfrm>
          <a:noFill/>
        </p:spPr>
      </p:pic>
      <p:pic>
        <p:nvPicPr>
          <p:cNvPr id="18465" name="Picture 33" descr="scistosoma in habitat - Copy - Copy - Copy"/>
          <p:cNvPicPr>
            <a:picLocks noChangeAspect="1" noChangeArrowheads="1"/>
          </p:cNvPicPr>
          <p:nvPr/>
        </p:nvPicPr>
        <p:blipFill>
          <a:blip r:embed="rId4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95288" y="2133600"/>
            <a:ext cx="29511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scistosoma in habitat - Copy (2)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572000" y="2492375"/>
            <a:ext cx="201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6659563" y="2492375"/>
            <a:ext cx="144462" cy="215900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13" name="Picture 20" descr="urticari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33825"/>
            <a:ext cx="2454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588125" y="57340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Urticaria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1908175" y="908050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/>
              <a:t>(acute stage: 1-2 month)</a:t>
            </a:r>
            <a:endParaRPr lang="ar-EG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556 -0.00047 0.01129 -0.0007 0.01806 -0.00371 C 0.02483 -0.00672 0.03455 -0.01482 0.04028 -0.01852 C 0.04601 -0.02222 0.04774 -0.02246 0.05278 -0.02593 C 0.05781 -0.0294 0.05851 -0.03172 0.07083 -0.03889 C 0.08316 -0.04607 0.11684 -0.06366 0.12639 -0.06852 " pathEditMode="relative" ptsTypes="aaaaaA">
                                      <p:cBhvr>
                                        <p:cTn id="52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066 -0.00093 0.0132 -0.00185 0.01806 -0.00371 C 0.02292 -0.00556 0.02448 -0.00834 0.02917 -0.01111 C 0.03386 -0.01389 0.0408 -0.0169 0.04584 -0.02037 C 0.05087 -0.02384 0.05486 -0.02847 0.05972 -0.03148 C 0.06459 -0.03449 0.07031 -0.03634 0.075 -0.03889 C 0.07969 -0.04144 0.08281 -0.04352 0.0875 -0.0463 C 0.09219 -0.04908 0.10018 -0.05394 0.10278 -0.05556 " pathEditMode="relative" ptsTypes="aaaaaaaA">
                                      <p:cBhvr>
                                        <p:cTn id="59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0.03351 0.03148 0.06719 0.06319 0.08056 0.07593 " pathEditMode="relative" ptsTypes="aA">
                                      <p:cBhvr>
                                        <p:cTn id="66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C 0.02309 0.02384 0.04635 0.04791 0.05556 0.0574 " pathEditMode="relative" ptsTypes="aA">
                                      <p:cBhvr>
                                        <p:cTn id="73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54" grpId="0" animBg="1"/>
      <p:bldP spid="18467" grpId="0" animBg="1"/>
      <p:bldP spid="18467" grpId="1" animBg="1"/>
      <p:bldP spid="18468" grpId="0" animBg="1"/>
      <p:bldP spid="18468" grpId="1" animBg="1"/>
      <p:bldP spid="18469" grpId="0" animBg="1"/>
      <p:bldP spid="18469" grpId="1" animBg="1"/>
      <p:bldP spid="18470" grpId="0" animBg="1"/>
      <p:bldP spid="18470" grpId="1" animBg="1"/>
      <p:bldP spid="14" grpId="0"/>
      <p:bldP spid="153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88913"/>
            <a:ext cx="3671887" cy="57626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en-US" sz="2800" smtClean="0"/>
              <a:t>Katayama Syndrome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611188" y="1773238"/>
            <a:ext cx="7488237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539750" y="3429000"/>
            <a:ext cx="7489825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103429" name="Picture 5" descr="scisto j eg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4140200" y="1844675"/>
            <a:ext cx="365125" cy="576263"/>
          </a:xfrm>
          <a:noFill/>
        </p:spPr>
      </p:pic>
      <p:pic>
        <p:nvPicPr>
          <p:cNvPr id="103430" name="Picture 6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924300" y="2060575"/>
            <a:ext cx="365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067175" y="2276475"/>
            <a:ext cx="365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211638" y="2420938"/>
            <a:ext cx="365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356100" y="2636838"/>
            <a:ext cx="365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500563" y="2276475"/>
            <a:ext cx="365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1" descr="scisto j egg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284663" y="2133600"/>
            <a:ext cx="365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2" descr="antibod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411413" y="2636838"/>
            <a:ext cx="396875" cy="431800"/>
          </a:xfrm>
          <a:noFill/>
        </p:spPr>
      </p:pic>
      <p:pic>
        <p:nvPicPr>
          <p:cNvPr id="103437" name="Picture 13" descr="scistosoma in habitat - Copy (2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>
          <a:xfrm>
            <a:off x="0" y="2060575"/>
            <a:ext cx="3671888" cy="504825"/>
          </a:xfrm>
        </p:spPr>
      </p:pic>
      <p:pic>
        <p:nvPicPr>
          <p:cNvPr id="103438" name="Picture 14" descr="antibod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>
          <a:xfrm>
            <a:off x="6300788" y="2492375"/>
            <a:ext cx="407987" cy="446088"/>
          </a:xfrm>
        </p:spPr>
      </p:pic>
      <p:pic>
        <p:nvPicPr>
          <p:cNvPr id="103439" name="Picture 15" descr="antibody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5508625" y="2852738"/>
            <a:ext cx="40798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0" name="Picture 16" descr="antibody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6156325" y="1844675"/>
            <a:ext cx="4079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1" name="Picture 17" descr="antibody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5364163" y="2133600"/>
            <a:ext cx="4079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2" name="Picture 18" descr="antibod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132138" y="2708275"/>
            <a:ext cx="396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3" name="Oval 19"/>
          <p:cNvSpPr>
            <a:spLocks noChangeArrowheads="1"/>
          </p:cNvSpPr>
          <p:nvPr/>
        </p:nvSpPr>
        <p:spPr bwMode="auto">
          <a:xfrm>
            <a:off x="4572000" y="1916113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4" name="Oval 20"/>
          <p:cNvSpPr>
            <a:spLocks noChangeArrowheads="1"/>
          </p:cNvSpPr>
          <p:nvPr/>
        </p:nvSpPr>
        <p:spPr bwMode="auto">
          <a:xfrm>
            <a:off x="4787900" y="2133600"/>
            <a:ext cx="71438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5" name="Oval 21"/>
          <p:cNvSpPr>
            <a:spLocks noChangeArrowheads="1"/>
          </p:cNvSpPr>
          <p:nvPr/>
        </p:nvSpPr>
        <p:spPr bwMode="auto">
          <a:xfrm>
            <a:off x="4859338" y="23495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6" name="Oval 22"/>
          <p:cNvSpPr>
            <a:spLocks noChangeArrowheads="1"/>
          </p:cNvSpPr>
          <p:nvPr/>
        </p:nvSpPr>
        <p:spPr bwMode="auto">
          <a:xfrm>
            <a:off x="4932363" y="2781300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7" name="Oval 23"/>
          <p:cNvSpPr>
            <a:spLocks noChangeArrowheads="1"/>
          </p:cNvSpPr>
          <p:nvPr/>
        </p:nvSpPr>
        <p:spPr bwMode="auto">
          <a:xfrm>
            <a:off x="3995738" y="1916113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8" name="Oval 24"/>
          <p:cNvSpPr>
            <a:spLocks noChangeArrowheads="1"/>
          </p:cNvSpPr>
          <p:nvPr/>
        </p:nvSpPr>
        <p:spPr bwMode="auto">
          <a:xfrm>
            <a:off x="3924300" y="2636838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49" name="Oval 25"/>
          <p:cNvSpPr>
            <a:spLocks noChangeArrowheads="1"/>
          </p:cNvSpPr>
          <p:nvPr/>
        </p:nvSpPr>
        <p:spPr bwMode="auto">
          <a:xfrm>
            <a:off x="3851275" y="2276475"/>
            <a:ext cx="71438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0" name="Oval 26"/>
          <p:cNvSpPr>
            <a:spLocks noChangeArrowheads="1"/>
          </p:cNvSpPr>
          <p:nvPr/>
        </p:nvSpPr>
        <p:spPr bwMode="auto">
          <a:xfrm>
            <a:off x="4140200" y="3068638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1" name="Oval 27"/>
          <p:cNvSpPr>
            <a:spLocks noChangeArrowheads="1"/>
          </p:cNvSpPr>
          <p:nvPr/>
        </p:nvSpPr>
        <p:spPr bwMode="auto">
          <a:xfrm>
            <a:off x="4787900" y="2997200"/>
            <a:ext cx="71438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2" name="Oval 28"/>
          <p:cNvSpPr>
            <a:spLocks noChangeArrowheads="1"/>
          </p:cNvSpPr>
          <p:nvPr/>
        </p:nvSpPr>
        <p:spPr bwMode="auto">
          <a:xfrm>
            <a:off x="4716463" y="1989138"/>
            <a:ext cx="71437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3" name="Oval 29"/>
          <p:cNvSpPr>
            <a:spLocks noChangeArrowheads="1"/>
          </p:cNvSpPr>
          <p:nvPr/>
        </p:nvSpPr>
        <p:spPr bwMode="auto">
          <a:xfrm>
            <a:off x="5003800" y="3141663"/>
            <a:ext cx="71438" cy="71437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>
            <a:off x="3995738" y="2924175"/>
            <a:ext cx="71437" cy="71438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179388" y="29241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Blood vessel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179388" y="1844675"/>
            <a:ext cx="345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Soluble egg antigens are released in blood stream</a:t>
            </a:r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 flipV="1">
            <a:off x="3348038" y="1989138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140200" y="188913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Occurs mainly in </a:t>
            </a:r>
            <a:r>
              <a:rPr lang="en-US" sz="2400" i="1">
                <a:solidFill>
                  <a:srgbClr val="006600"/>
                </a:solidFill>
              </a:rPr>
              <a:t>S.japonicum </a:t>
            </a:r>
            <a:r>
              <a:rPr lang="en-US" sz="2400">
                <a:solidFill>
                  <a:srgbClr val="006600"/>
                </a:solidFill>
              </a:rPr>
              <a:t>infection</a:t>
            </a:r>
          </a:p>
        </p:txBody>
      </p:sp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1476375" y="836613"/>
            <a:ext cx="431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1- ♀lays large number of eggs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1476375" y="1196975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2- greater proximity to the liver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6516688" y="1844675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immune complex</a:t>
            </a:r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8243888" y="2924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5219700" y="3500438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Deposited in the tissues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8243888" y="3860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516688" y="429260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Tissue damage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179388" y="458152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u="sng">
                <a:solidFill>
                  <a:srgbClr val="000099"/>
                </a:solidFill>
              </a:rPr>
              <a:t>The patient suffers from</a:t>
            </a:r>
            <a:r>
              <a:rPr lang="en-US" sz="2800">
                <a:solidFill>
                  <a:srgbClr val="000099"/>
                </a:solidFill>
              </a:rPr>
              <a:t>:</a:t>
            </a:r>
            <a:endParaRPr lang="en-US" sz="2800" u="sng">
              <a:solidFill>
                <a:srgbClr val="000099"/>
              </a:solidFill>
            </a:endParaRP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auto">
          <a:xfrm>
            <a:off x="468313" y="51577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Fever, chills, diarrhoea, generalized lymphadenopathy</a:t>
            </a: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179388" y="8366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Due to:</a:t>
            </a:r>
          </a:p>
        </p:txBody>
      </p:sp>
      <p:sp>
        <p:nvSpPr>
          <p:cNvPr id="103470" name="Text Box 46"/>
          <p:cNvSpPr txBox="1">
            <a:spLocks noChangeArrowheads="1"/>
          </p:cNvSpPr>
          <p:nvPr/>
        </p:nvSpPr>
        <p:spPr bwMode="auto">
          <a:xfrm>
            <a:off x="539750" y="580548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Thus also called acute toxoemic schistosomiasis</a:t>
            </a:r>
          </a:p>
        </p:txBody>
      </p:sp>
      <p:sp>
        <p:nvSpPr>
          <p:cNvPr id="103471" name="Text Box 47"/>
          <p:cNvSpPr txBox="1">
            <a:spLocks noChangeArrowheads="1"/>
          </p:cNvSpPr>
          <p:nvPr/>
        </p:nvSpPr>
        <p:spPr bwMode="auto">
          <a:xfrm>
            <a:off x="5867400" y="2924175"/>
            <a:ext cx="172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antibodies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7164388" y="2420938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Circulate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-0.16112 -0.0044 -0.32153 -0.0088 -0.38577 -0.0104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3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989 -0.00185 0.01996 -0.00347 0.02777 -0.0037 C 0.03559 -0.00393 0.03941 -0.00277 0.04722 -0.00185 C 0.05503 -0.00092 0.06597 0.00255 0.075 0.00186 C 0.08402 0.00116 0.09357 -0.00578 0.10139 -0.00555 C 0.1092 -0.00532 0.11718 0.00255 0.12222 0.00371 C 0.12725 0.00486 0.12448 0.00394 0.13194 0.00186 C 0.13941 -0.00023 0.16093 -0.0074 0.16666 -0.00926 " pathEditMode="relative" ptsTypes="aaaaaaaA">
                                      <p:cBhvr>
                                        <p:cTn id="230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0.00174 -0.00185 0.00364 -0.0037 0.00694 -0.00555 C 0.01024 -0.0074 0.0151 -0.00925 0.01944 -0.0111 C 0.02378 -0.01296 0.02899 -0.01458 0.03333 -0.01666 C 0.03767 -0.01874 0.04097 -0.02245 0.04583 -0.02407 C 0.05069 -0.02569 0.05677 -0.02569 0.0625 -0.02592 C 0.06823 -0.02615 0.07448 -0.02615 0.08055 -0.02592 C 0.08663 -0.02569 0.09305 -0.02522 0.09861 -0.02407 C 0.10417 -0.02291 0.10955 -0.02106 0.11389 -0.01851 C 0.11823 -0.01597 0.1217 -0.01226 0.125 -0.00925 C 0.1283 -0.00624 0.13003 -0.00347 0.13333 7.03704E-6 C 0.13663 0.00348 0.14253 0.00927 0.14444 0.01112 " pathEditMode="relative" ptsTypes="aaaaaaaaaaaA">
                                      <p:cBhvr>
                                        <p:cTn id="233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C 0.00712 -0.0007 0.01441 -0.0007 0.01927 -0.0007 C 0.02413 -0.0007 0.02552 -0.00139 0.02899 -0.0007 C 0.03246 1.11111E-6 0.0368 0.00231 0.0401 0.00301 C 0.0434 0.0037 0.04444 0.00092 0.04844 0.00301 C 0.05243 0.00509 0.06146 0.01412 0.06371 0.01597 " pathEditMode="relative" ptsTypes="aaaaaA">
                                      <p:cBhvr>
                                        <p:cTn id="236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0156 0.00393 0.0033 0.0081 0.00417 0.01296 C 0.00504 0.01782 0.004 0.02569 0.00556 0.02963 C 0.00712 0.03356 0.01094 0.03518 0.01389 0.03703 C 0.01684 0.03889 0.01997 0.04074 0.02361 0.04074 C 0.02726 0.04074 0.03212 0.03865 0.03611 0.03703 C 0.04011 0.03541 0.04531 0.0324 0.04722 0.03148 " pathEditMode="relative" ptsTypes="aaaaaaA">
                                      <p:cBhvr>
                                        <p:cTn id="239" dur="500" fill="hold"/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0.0059 -0.00116 0.01215 -0.00255 0.01788 -0.00509 C 0.02361 -0.00764 0.02882 -0.01181 0.03455 -0.01435 C 0.04028 -0.0169 0.04653 -0.01713 0.0526 -0.01991 C 0.05868 -0.02269 0.06597 -0.02801 0.07066 -0.03102 C 0.07535 -0.03403 0.07691 -0.03542 0.08038 -0.03843 C 0.08385 -0.04144 0.08663 -0.04746 0.09149 -0.04954 C 0.09635 -0.05162 0.10451 -0.05046 0.10955 -0.05139 C 0.11458 -0.05232 0.11649 -0.05533 0.12205 -0.05509 C 0.1276 -0.05486 0.13941 -0.05046 0.14288 -0.04954 " pathEditMode="relative" ptsTypes="aaaaaaaaaA">
                                      <p:cBhvr>
                                        <p:cTn id="242" dur="5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0.00937 -0.00301 0.01875 -0.00578 0.025 -0.00926 C 0.03125 -0.01273 0.03264 -0.01597 0.0375 -0.02037 C 0.04236 -0.02477 0.04722 -0.03032 0.05417 -0.03518 C 0.06111 -0.04004 0.07014 -0.0456 0.07917 -0.05 C 0.08819 -0.0544 0.10017 -0.05995 0.10833 -0.06111 C 0.11649 -0.06227 0.12274 -0.06041 0.12778 -0.0574 C 0.13281 -0.0544 0.13559 -0.04815 0.13889 -0.04259 C 0.14219 -0.03703 0.14375 -0.02801 0.14722 -0.02407 C 0.15069 -0.02014 0.15764 -0.01944 0.15972 -0.01852 " pathEditMode="relative" ptsTypes="aaaaaaaaaA">
                                      <p:cBhvr>
                                        <p:cTn id="245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0.00226 -0.00555 0.00469 -0.01111 0.00694 -0.01481 C 0.0092 -0.01852 0.01128 -0.02037 0.01389 -0.02222 C 0.01649 -0.02407 0.01962 -0.02315 0.02222 -0.02592 C 0.02483 -0.0287 0.02622 -0.03634 0.02917 -0.03889 C 0.03212 -0.04143 0.03663 -0.03981 0.04028 -0.04074 C 0.04392 -0.04166 0.04948 -0.04375 0.05139 -0.04444 " pathEditMode="relative" ptsTypes="aaaaaaA">
                                      <p:cBhvr>
                                        <p:cTn id="248" dur="5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00"/>
                            </p:stCondLst>
                            <p:childTnLst>
                              <p:par>
                                <p:cTn id="2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C 0.0026 0.00347 0.00503 0.00764 0.00868 0.01041 C 0.01232 0.01319 0.01771 0.01389 0.02257 0.01597 C 0.02743 0.01805 0.03107 0.02245 0.03784 0.02338 C 0.04462 0.0243 0.0559 0.02176 0.06284 0.02152 C 0.06979 0.02129 0.07309 0.02176 0.07951 0.02152 C 0.08593 0.02129 0.09479 0.0199 0.10173 0.01967 C 0.10868 0.01944 0.11493 0.01898 0.12118 0.01967 C 0.12743 0.02037 0.13628 0.02268 0.13923 0.02338 " pathEditMode="relative" ptsTypes="aaaaaaaaA">
                                      <p:cBhvr>
                                        <p:cTn id="251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48148E-6 C -0.00434 0.00926 -0.00938 0.01852 -0.01302 0.02408 C -0.01667 0.02963 -0.0184 0.03079 -0.02136 0.03333 C -0.02431 0.03588 -0.02431 0.03796 -0.03108 0.03889 C -0.03785 0.03982 -0.05174 0.03889 -0.06163 0.03889 C -0.07153 0.03889 -0.08368 0.03958 -0.0908 0.03889 C -0.09792 0.0382 -0.09965 0.03588 -0.10469 0.03519 C -0.10972 0.03449 -0.11649 0.0382 -0.12136 0.03519 C -0.12622 0.03218 -0.13177 0.01968 -0.13386 0.01667 " pathEditMode="relative" ptsTypes="aaaaaaaaA">
                                      <p:cBhvr>
                                        <p:cTn id="254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500"/>
                            </p:stCondLst>
                            <p:childTnLst>
                              <p:par>
                                <p:cTn id="2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40741E-7 C -0.00105 0.0051 -0.00209 0.01042 -0.00278 0.01482 C -0.00348 0.01922 -0.00331 0.02199 -0.00417 0.02593 C -0.00504 0.02986 -0.00574 0.03264 -0.00834 0.03889 C -0.01094 0.04514 -0.01337 0.05949 -0.01945 0.06297 C -0.02553 0.06644 -0.04028 0.05996 -0.04445 0.05926 " pathEditMode="relative" ptsTypes="aaaaaA">
                                      <p:cBhvr>
                                        <p:cTn id="257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0"/>
                            </p:stCondLst>
                            <p:childTnLst>
                              <p:par>
                                <p:cTn id="2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1111 C 0.00556 -0.00463 0.00573 0.00208 0.00556 0.00926 C 0.00538 0.01643 0.00573 0.02523 0.00417 0.03148 C 0.0026 0.03773 0.00017 0.04444 -0.00417 0.04629 C -0.00851 0.04815 -0.01528 0.04537 -0.02222 0.04259 C -0.02917 0.03981 -0.03819 0.03333 -0.04583 0.02963 C -0.05347 0.02592 -0.06128 0.02338 -0.06806 0.02037 C -0.07483 0.01736 -0.08108 0.01111 -0.08611 0.01111 C -0.09115 0.01111 -0.09358 0.01481 -0.09861 0.02037 C -0.10365 0.02592 -0.11372 0.04051 -0.11667 0.04444 " pathEditMode="relative" ptsTypes="aaaaaaaaaA">
                                      <p:cBhvr>
                                        <p:cTn id="260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500"/>
                            </p:stCondLst>
                            <p:childTnLst>
                              <p:par>
                                <p:cTn id="2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01 C 0.00191 0.00949 -0.00399 0.02199 -0.00747 0.03032 C -0.01094 0.03866 -0.01181 0.0412 -0.01302 0.04699 C -0.01424 0.05278 -0.01424 0.05995 -0.01441 0.06551 C -0.01458 0.07107 -0.01389 0.07593 -0.01441 0.08032 C -0.01493 0.08472 -0.0158 0.08681 -0.01719 0.09144 C -0.01858 0.09607 -0.01667 0.10509 -0.02274 0.1081 C -0.02882 0.11111 -0.04827 0.10972 -0.0533 0.10995 " pathEditMode="relative" ptsTypes="aaaaaaaA">
                                      <p:cBhvr>
                                        <p:cTn id="263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3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3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8" grpId="0" animBg="1"/>
      <p:bldP spid="103443" grpId="0" animBg="1"/>
      <p:bldP spid="103443" grpId="1" animBg="1"/>
      <p:bldP spid="103444" grpId="0" animBg="1"/>
      <p:bldP spid="103444" grpId="1" animBg="1"/>
      <p:bldP spid="103445" grpId="0" animBg="1"/>
      <p:bldP spid="103445" grpId="1" animBg="1"/>
      <p:bldP spid="103446" grpId="0" animBg="1"/>
      <p:bldP spid="103446" grpId="1" animBg="1"/>
      <p:bldP spid="103447" grpId="0" animBg="1"/>
      <p:bldP spid="103447" grpId="1" animBg="1"/>
      <p:bldP spid="103448" grpId="0" animBg="1"/>
      <p:bldP spid="103448" grpId="1" animBg="1"/>
      <p:bldP spid="103449" grpId="0" animBg="1"/>
      <p:bldP spid="103449" grpId="1" animBg="1"/>
      <p:bldP spid="103450" grpId="0" animBg="1"/>
      <p:bldP spid="103450" grpId="1" animBg="1"/>
      <p:bldP spid="103451" grpId="0" animBg="1"/>
      <p:bldP spid="103451" grpId="1" animBg="1"/>
      <p:bldP spid="103452" grpId="0" animBg="1"/>
      <p:bldP spid="103452" grpId="1" animBg="1"/>
      <p:bldP spid="103453" grpId="0" animBg="1"/>
      <p:bldP spid="103453" grpId="1" animBg="1"/>
      <p:bldP spid="103454" grpId="0" animBg="1"/>
      <p:bldP spid="103454" grpId="1" animBg="1"/>
      <p:bldP spid="103457" grpId="0" animBg="1"/>
      <p:bldP spid="103459" grpId="0"/>
      <p:bldP spid="103462" grpId="0" animBg="1"/>
      <p:bldP spid="103463" grpId="0"/>
      <p:bldP spid="103464" grpId="0" animBg="1"/>
      <p:bldP spid="103465" grpId="0"/>
      <p:bldP spid="103469" grpId="0"/>
      <p:bldP spid="103470" grpId="0"/>
      <p:bldP spid="1034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88913"/>
            <a:ext cx="4392613" cy="57626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2400" smtClean="0"/>
              <a:t> </a:t>
            </a:r>
            <a:r>
              <a:rPr lang="en-US" sz="2800" smtClean="0"/>
              <a:t>B- Stage of egg extrusion:</a:t>
            </a:r>
          </a:p>
        </p:txBody>
      </p:sp>
      <p:pic>
        <p:nvPicPr>
          <p:cNvPr id="104464" name="Picture 16" descr="inferior mesenteric plexus of vei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2411760" y="2924944"/>
            <a:ext cx="1735138" cy="2625725"/>
          </a:xfrm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700561" y="5877496"/>
            <a:ext cx="4067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B0042D"/>
                </a:solidFill>
              </a:rPr>
              <a:t>Dysentery with blood and mucus in stool</a:t>
            </a:r>
          </a:p>
        </p:txBody>
      </p:sp>
      <p:pic>
        <p:nvPicPr>
          <p:cNvPr id="104454" name="Picture 6" descr="Egg 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427984" y="3001516"/>
            <a:ext cx="14620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Egg 4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427984" y="3573016"/>
            <a:ext cx="1512168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266950" y="2565152"/>
            <a:ext cx="4500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In mesenteric </a:t>
            </a:r>
            <a:r>
              <a:rPr lang="en-US" sz="2400" dirty="0">
                <a:solidFill>
                  <a:srgbClr val="000099"/>
                </a:solidFill>
              </a:rPr>
              <a:t>plexus of veins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483322" y="5549652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Intestinal wall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2699792" y="1772816"/>
            <a:ext cx="35288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smtClean="0"/>
              <a:t>Damage </a:t>
            </a:r>
            <a:r>
              <a:rPr lang="en-US" sz="2400" dirty="0"/>
              <a:t>&amp; </a:t>
            </a:r>
            <a:r>
              <a:rPr lang="en-US" sz="2400" dirty="0" err="1"/>
              <a:t>haemorrhage</a:t>
            </a:r>
            <a:endParaRPr lang="en-US" sz="2400" dirty="0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67744" y="2204864"/>
            <a:ext cx="449999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i="1" dirty="0" err="1" smtClean="0">
                <a:solidFill>
                  <a:srgbClr val="000099"/>
                </a:solidFill>
              </a:rPr>
              <a:t>S.mansoni</a:t>
            </a:r>
            <a:r>
              <a:rPr lang="en-US" sz="2800" i="1" dirty="0" smtClean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</a:rPr>
              <a:t>&amp; </a:t>
            </a:r>
            <a:r>
              <a:rPr lang="en-US" sz="2800" i="1" dirty="0" err="1">
                <a:solidFill>
                  <a:srgbClr val="000099"/>
                </a:solidFill>
              </a:rPr>
              <a:t>S.japonicum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250825" y="765175"/>
            <a:ext cx="4321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Eggs escape from the veins to the </a:t>
            </a:r>
            <a:r>
              <a:rPr lang="en-US" sz="2400" dirty="0" err="1"/>
              <a:t>perivascular</a:t>
            </a:r>
            <a:r>
              <a:rPr lang="en-US" sz="2400" dirty="0"/>
              <a:t> tissue due to:</a:t>
            </a: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V="1">
            <a:off x="2915122" y="4901952"/>
            <a:ext cx="71437" cy="6477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 flipH="1" flipV="1">
            <a:off x="4067647" y="5046414"/>
            <a:ext cx="71437" cy="576263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23" name="Picture 1" descr="C:\Users\azza\Pictures\egg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445224"/>
            <a:ext cx="36004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188640"/>
            <a:ext cx="4248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6600"/>
                </a:solidFill>
              </a:rPr>
              <a:t>1-Pressure within the venule</a:t>
            </a:r>
            <a:endParaRPr lang="ar-EG" sz="2400">
              <a:solidFill>
                <a:srgbClr val="0066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664522" y="3139629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0" name="Oval 29"/>
          <p:cNvSpPr/>
          <p:nvPr/>
        </p:nvSpPr>
        <p:spPr>
          <a:xfrm>
            <a:off x="5096322" y="3139629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1" name="Oval 30"/>
          <p:cNvSpPr/>
          <p:nvPr/>
        </p:nvSpPr>
        <p:spPr>
          <a:xfrm>
            <a:off x="5456684" y="3139629"/>
            <a:ext cx="11747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3" name="Oval 32"/>
          <p:cNvSpPr/>
          <p:nvPr/>
        </p:nvSpPr>
        <p:spPr>
          <a:xfrm>
            <a:off x="5148064" y="4077072"/>
            <a:ext cx="124334" cy="289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5" name="Oval 34"/>
          <p:cNvSpPr/>
          <p:nvPr/>
        </p:nvSpPr>
        <p:spPr>
          <a:xfrm>
            <a:off x="4665663" y="5530949"/>
            <a:ext cx="11747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87900" y="549002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6600"/>
                </a:solidFill>
              </a:rPr>
              <a:t>2-Effect of the spine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59338" y="907777"/>
            <a:ext cx="4284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006600"/>
                </a:solidFill>
              </a:rPr>
              <a:t>3-oozing </a:t>
            </a:r>
            <a:r>
              <a:rPr lang="en-US" sz="2400" dirty="0" err="1">
                <a:solidFill>
                  <a:srgbClr val="006600"/>
                </a:solidFill>
              </a:rPr>
              <a:t>lytic</a:t>
            </a:r>
            <a:r>
              <a:rPr lang="en-US" sz="2400" dirty="0">
                <a:solidFill>
                  <a:srgbClr val="006600"/>
                </a:solidFill>
              </a:rPr>
              <a:t> secretion of the miracidium within the egg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4572000" y="332656"/>
            <a:ext cx="215900" cy="1366838"/>
          </a:xfrm>
          <a:prstGeom prst="lef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TextBox 39"/>
          <p:cNvSpPr txBox="1"/>
          <p:nvPr/>
        </p:nvSpPr>
        <p:spPr>
          <a:xfrm>
            <a:off x="4860032" y="5373216"/>
            <a:ext cx="2051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B0042D"/>
                </a:solidFill>
              </a:rPr>
              <a:t>Egg extruded</a:t>
            </a:r>
            <a:endParaRPr lang="ar-EG" sz="2400" dirty="0">
              <a:solidFill>
                <a:srgbClr val="B0042D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6732240" y="-315416"/>
            <a:ext cx="288032" cy="4032448"/>
          </a:xfrm>
          <a:prstGeom prst="rightBrac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3" grpId="0"/>
      <p:bldP spid="104458" grpId="0"/>
      <p:bldP spid="104459" grpId="0"/>
      <p:bldP spid="104460" grpId="0"/>
      <p:bldP spid="104462" grpId="0"/>
      <p:bldP spid="104467" grpId="0" animBg="1"/>
      <p:bldP spid="104468" grpId="0" animBg="1"/>
      <p:bldP spid="24" grpId="0"/>
      <p:bldP spid="29" grpId="0" animBg="1"/>
      <p:bldP spid="30" grpId="0" animBg="1"/>
      <p:bldP spid="31" grpId="0" animBg="1"/>
      <p:bldP spid="33" grpId="0" animBg="1"/>
      <p:bldP spid="35" grpId="0" animBg="1"/>
      <p:bldP spid="38" grpId="0"/>
      <p:bldP spid="43" grpId="0"/>
      <p:bldP spid="48" grpId="0" animBg="1"/>
      <p:bldP spid="40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6" name="Picture 14" descr="mansoni egg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>
            <a:off x="7236296" y="1268760"/>
            <a:ext cx="8143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576262"/>
          </a:xfrm>
          <a:solidFill>
            <a:srgbClr val="FFCC00"/>
          </a:solidFill>
        </p:spPr>
        <p:txBody>
          <a:bodyPr/>
          <a:lstStyle/>
          <a:p>
            <a:pPr algn="l" rtl="0" eaLnBrk="1" hangingPunct="1"/>
            <a:r>
              <a:rPr lang="en-US" sz="3200" dirty="0" smtClean="0"/>
              <a:t>IV- Stage of tissue reaction (chronic stage)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932040" cy="863600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Occurs around </a:t>
            </a:r>
            <a:r>
              <a:rPr lang="en-US" sz="2400" i="1" dirty="0" err="1" smtClean="0">
                <a:solidFill>
                  <a:srgbClr val="000099"/>
                </a:solidFill>
              </a:rPr>
              <a:t>Schistosoma</a:t>
            </a:r>
            <a:r>
              <a:rPr lang="en-US" sz="2400" dirty="0" smtClean="0">
                <a:solidFill>
                  <a:srgbClr val="000099"/>
                </a:solidFill>
              </a:rPr>
              <a:t> eggs </a:t>
            </a:r>
            <a:r>
              <a:rPr lang="en-US" sz="2400" dirty="0" smtClean="0"/>
              <a:t>deposited in various tissues.</a:t>
            </a:r>
          </a:p>
        </p:txBody>
      </p:sp>
      <p:pic>
        <p:nvPicPr>
          <p:cNvPr id="105476" name="Picture 4" descr="Schistosoma eggs in blad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492375"/>
            <a:ext cx="3816350" cy="2538413"/>
          </a:xfr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932040" y="3573016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Attract </a:t>
            </a:r>
            <a:r>
              <a:rPr lang="en-US" sz="2400" dirty="0">
                <a:solidFill>
                  <a:srgbClr val="000099"/>
                </a:solidFill>
              </a:rPr>
              <a:t>inflammatory cells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77050" y="29972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7092627" y="3933825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932040" y="4221162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Deposition of fibrous tissue 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7092627" y="472598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932040" y="4941887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Damage of affected organ and its fibrosis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7092627" y="5734050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579740" y="6021387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Loss of its function</a:t>
            </a:r>
          </a:p>
        </p:txBody>
      </p:sp>
      <p:pic>
        <p:nvPicPr>
          <p:cNvPr id="105485" name="Picture 13" descr="hamatobium eg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18000" contrast="42000"/>
          </a:blip>
          <a:srcRect/>
          <a:stretch>
            <a:fillRect/>
          </a:stretch>
        </p:blipFill>
        <p:spPr>
          <a:xfrm>
            <a:off x="5570538" y="1196975"/>
            <a:ext cx="673100" cy="1584325"/>
          </a:xfrm>
          <a:noFill/>
        </p:spPr>
      </p:pic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2916238" y="4005263"/>
            <a:ext cx="3603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3635375" y="4221163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1331913" y="3860800"/>
            <a:ext cx="21590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987675" y="537368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Egg shell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908175" y="501332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miracidium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0" y="5373688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Inflammatory cells</a:t>
            </a:r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5867400" y="1916113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6156325" y="177323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7740650" y="16287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7524750" y="22764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7308850" y="2060575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7956550" y="1916113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6084888" y="2205038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6011863" y="1484313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5580063" y="1916113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7596188" y="2492375"/>
            <a:ext cx="71437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5724525" y="220503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5148263" y="765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FF6600"/>
                </a:solidFill>
              </a:rPr>
              <a:t>Shell &amp; </a:t>
            </a:r>
            <a:r>
              <a:rPr lang="en-US" sz="2400" dirty="0" err="1">
                <a:solidFill>
                  <a:srgbClr val="FF6600"/>
                </a:solidFill>
              </a:rPr>
              <a:t>miracidial</a:t>
            </a:r>
            <a:r>
              <a:rPr lang="en-US" sz="2400" dirty="0">
                <a:solidFill>
                  <a:srgbClr val="FF6600"/>
                </a:solidFill>
              </a:rPr>
              <a:t> antigens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5435600" y="3284538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6084888" y="3357563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7" name="Oval 35"/>
          <p:cNvSpPr>
            <a:spLocks noChangeArrowheads="1"/>
          </p:cNvSpPr>
          <p:nvPr/>
        </p:nvSpPr>
        <p:spPr bwMode="auto">
          <a:xfrm>
            <a:off x="5724525" y="3213100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6732588" y="3141663"/>
            <a:ext cx="142875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7451725" y="3357563"/>
            <a:ext cx="144463" cy="142875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956376" y="3212976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7019925" y="3284538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6443663" y="3284538"/>
            <a:ext cx="144462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250825" y="5876925"/>
            <a:ext cx="5041900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Delayed-type hypersensitivity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179388" y="198913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Granuloma formation in tissue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27088" y="765175"/>
            <a:ext cx="3167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/>
              <a:t>(months – years)</a:t>
            </a:r>
            <a:endParaRPr lang="ar-EG" sz="2800" dirty="0"/>
          </a:p>
        </p:txBody>
      </p:sp>
      <p:sp>
        <p:nvSpPr>
          <p:cNvPr id="45" name="Arc 44"/>
          <p:cNvSpPr/>
          <p:nvPr/>
        </p:nvSpPr>
        <p:spPr>
          <a:xfrm>
            <a:off x="6732240" y="1628800"/>
            <a:ext cx="144016" cy="50405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" name="Freeform 46"/>
          <p:cNvSpPr/>
          <p:nvPr/>
        </p:nvSpPr>
        <p:spPr>
          <a:xfrm>
            <a:off x="6665495" y="1323474"/>
            <a:ext cx="445168" cy="168441"/>
          </a:xfrm>
          <a:custGeom>
            <a:avLst/>
            <a:gdLst>
              <a:gd name="connsiteX0" fmla="*/ 0 w 445168"/>
              <a:gd name="connsiteY0" fmla="*/ 12031 h 168441"/>
              <a:gd name="connsiteX1" fmla="*/ 240631 w 445168"/>
              <a:gd name="connsiteY1" fmla="*/ 24063 h 168441"/>
              <a:gd name="connsiteX2" fmla="*/ 312821 w 445168"/>
              <a:gd name="connsiteY2" fmla="*/ 156410 h 168441"/>
              <a:gd name="connsiteX3" fmla="*/ 445168 w 445168"/>
              <a:gd name="connsiteY3" fmla="*/ 96252 h 168441"/>
              <a:gd name="connsiteX4" fmla="*/ 445168 w 445168"/>
              <a:gd name="connsiteY4" fmla="*/ 96252 h 1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68" h="168441">
                <a:moveTo>
                  <a:pt x="0" y="12031"/>
                </a:moveTo>
                <a:cubicBezTo>
                  <a:pt x="94247" y="6015"/>
                  <a:pt x="188494" y="0"/>
                  <a:pt x="240631" y="24063"/>
                </a:cubicBezTo>
                <a:cubicBezTo>
                  <a:pt x="292768" y="48126"/>
                  <a:pt x="278732" y="144379"/>
                  <a:pt x="312821" y="156410"/>
                </a:cubicBezTo>
                <a:cubicBezTo>
                  <a:pt x="346910" y="168441"/>
                  <a:pt x="445168" y="96252"/>
                  <a:pt x="445168" y="96252"/>
                </a:cubicBezTo>
                <a:lnTo>
                  <a:pt x="445168" y="9625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8" name="Arc 47"/>
          <p:cNvSpPr/>
          <p:nvPr/>
        </p:nvSpPr>
        <p:spPr>
          <a:xfrm>
            <a:off x="6876256" y="2276872"/>
            <a:ext cx="216024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" name="Freeform 48"/>
          <p:cNvSpPr/>
          <p:nvPr/>
        </p:nvSpPr>
        <p:spPr>
          <a:xfrm>
            <a:off x="6460958" y="1937084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0" name="Arc 49"/>
          <p:cNvSpPr/>
          <p:nvPr/>
        </p:nvSpPr>
        <p:spPr>
          <a:xfrm rot="5400000">
            <a:off x="7236296" y="1484784"/>
            <a:ext cx="72008" cy="36004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" name="Arc 50"/>
          <p:cNvSpPr/>
          <p:nvPr/>
        </p:nvSpPr>
        <p:spPr>
          <a:xfrm>
            <a:off x="6372200" y="1484784"/>
            <a:ext cx="144016" cy="333751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" name="Freeform 51"/>
          <p:cNvSpPr/>
          <p:nvPr/>
        </p:nvSpPr>
        <p:spPr>
          <a:xfrm>
            <a:off x="6732240" y="1700808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" name="Freeform 52"/>
          <p:cNvSpPr/>
          <p:nvPr/>
        </p:nvSpPr>
        <p:spPr>
          <a:xfrm>
            <a:off x="8165432" y="1371600"/>
            <a:ext cx="208547" cy="613611"/>
          </a:xfrm>
          <a:custGeom>
            <a:avLst/>
            <a:gdLst>
              <a:gd name="connsiteX0" fmla="*/ 208547 w 208547"/>
              <a:gd name="connsiteY0" fmla="*/ 0 h 613611"/>
              <a:gd name="connsiteX1" fmla="*/ 4010 w 208547"/>
              <a:gd name="connsiteY1" fmla="*/ 252663 h 613611"/>
              <a:gd name="connsiteX2" fmla="*/ 184484 w 208547"/>
              <a:gd name="connsiteY2" fmla="*/ 397042 h 613611"/>
              <a:gd name="connsiteX3" fmla="*/ 64168 w 208547"/>
              <a:gd name="connsiteY3" fmla="*/ 613611 h 613611"/>
              <a:gd name="connsiteX4" fmla="*/ 64168 w 208547"/>
              <a:gd name="connsiteY4" fmla="*/ 613611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47" h="613611">
                <a:moveTo>
                  <a:pt x="208547" y="0"/>
                </a:moveTo>
                <a:cubicBezTo>
                  <a:pt x="108284" y="93244"/>
                  <a:pt x="8021" y="186489"/>
                  <a:pt x="4010" y="252663"/>
                </a:cubicBezTo>
                <a:cubicBezTo>
                  <a:pt x="0" y="318837"/>
                  <a:pt x="174458" y="336884"/>
                  <a:pt x="184484" y="397042"/>
                </a:cubicBezTo>
                <a:cubicBezTo>
                  <a:pt x="194510" y="457200"/>
                  <a:pt x="64168" y="613611"/>
                  <a:pt x="64168" y="613611"/>
                </a:cubicBezTo>
                <a:lnTo>
                  <a:pt x="64168" y="61361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4" name="Freeform 53"/>
          <p:cNvSpPr/>
          <p:nvPr/>
        </p:nvSpPr>
        <p:spPr>
          <a:xfrm>
            <a:off x="8028384" y="1988840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5" name="Freeform 54"/>
          <p:cNvSpPr/>
          <p:nvPr/>
        </p:nvSpPr>
        <p:spPr>
          <a:xfrm>
            <a:off x="5364088" y="1340768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6" name="Freeform 55"/>
          <p:cNvSpPr/>
          <p:nvPr/>
        </p:nvSpPr>
        <p:spPr>
          <a:xfrm>
            <a:off x="5220072" y="1916832"/>
            <a:ext cx="208547" cy="613611"/>
          </a:xfrm>
          <a:custGeom>
            <a:avLst/>
            <a:gdLst>
              <a:gd name="connsiteX0" fmla="*/ 208547 w 208547"/>
              <a:gd name="connsiteY0" fmla="*/ 0 h 613611"/>
              <a:gd name="connsiteX1" fmla="*/ 4010 w 208547"/>
              <a:gd name="connsiteY1" fmla="*/ 252663 h 613611"/>
              <a:gd name="connsiteX2" fmla="*/ 184484 w 208547"/>
              <a:gd name="connsiteY2" fmla="*/ 397042 h 613611"/>
              <a:gd name="connsiteX3" fmla="*/ 64168 w 208547"/>
              <a:gd name="connsiteY3" fmla="*/ 613611 h 613611"/>
              <a:gd name="connsiteX4" fmla="*/ 64168 w 208547"/>
              <a:gd name="connsiteY4" fmla="*/ 613611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47" h="613611">
                <a:moveTo>
                  <a:pt x="208547" y="0"/>
                </a:moveTo>
                <a:cubicBezTo>
                  <a:pt x="108284" y="93244"/>
                  <a:pt x="8021" y="186489"/>
                  <a:pt x="4010" y="252663"/>
                </a:cubicBezTo>
                <a:cubicBezTo>
                  <a:pt x="0" y="318837"/>
                  <a:pt x="174458" y="336884"/>
                  <a:pt x="184484" y="397042"/>
                </a:cubicBezTo>
                <a:cubicBezTo>
                  <a:pt x="194510" y="457200"/>
                  <a:pt x="64168" y="613611"/>
                  <a:pt x="64168" y="613611"/>
                </a:cubicBezTo>
                <a:lnTo>
                  <a:pt x="64168" y="61361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7" name="Freeform 56"/>
          <p:cNvSpPr/>
          <p:nvPr/>
        </p:nvSpPr>
        <p:spPr>
          <a:xfrm>
            <a:off x="8172400" y="2492896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8" name="Freeform 57"/>
          <p:cNvSpPr/>
          <p:nvPr/>
        </p:nvSpPr>
        <p:spPr>
          <a:xfrm>
            <a:off x="5652120" y="1196752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9" name="Freeform 58"/>
          <p:cNvSpPr/>
          <p:nvPr/>
        </p:nvSpPr>
        <p:spPr>
          <a:xfrm>
            <a:off x="6300192" y="1700808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5220072" y="2780928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err="1">
                <a:solidFill>
                  <a:srgbClr val="006600"/>
                </a:solidFill>
              </a:rPr>
              <a:t>Granuloma</a:t>
            </a:r>
            <a:r>
              <a:rPr lang="en-US" sz="2400" dirty="0">
                <a:solidFill>
                  <a:srgbClr val="006600"/>
                </a:solidFill>
              </a:rPr>
              <a:t> develops</a:t>
            </a: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7812360" y="134076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7524328" y="1844824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7740352" y="1916832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5796136" y="1628800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7740352" y="2132856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5" name="Oval 25"/>
          <p:cNvSpPr>
            <a:spLocks noChangeArrowheads="1"/>
          </p:cNvSpPr>
          <p:nvPr/>
        </p:nvSpPr>
        <p:spPr bwMode="auto">
          <a:xfrm>
            <a:off x="5724128" y="2420888"/>
            <a:ext cx="71438" cy="730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 dirty="0">
              <a:solidFill>
                <a:srgbClr val="FF6600"/>
              </a:solidFill>
            </a:endParaRPr>
          </a:p>
        </p:txBody>
      </p:sp>
      <p:sp>
        <p:nvSpPr>
          <p:cNvPr id="66" name="Oval 38"/>
          <p:cNvSpPr>
            <a:spLocks noChangeArrowheads="1"/>
          </p:cNvSpPr>
          <p:nvPr/>
        </p:nvSpPr>
        <p:spPr bwMode="auto">
          <a:xfrm>
            <a:off x="7668344" y="3140968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7236296" y="3140968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8" name="Oval 38"/>
          <p:cNvSpPr>
            <a:spLocks noChangeArrowheads="1"/>
          </p:cNvSpPr>
          <p:nvPr/>
        </p:nvSpPr>
        <p:spPr bwMode="auto">
          <a:xfrm>
            <a:off x="5508104" y="2996952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5580112" y="3356992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0" name="Freeform 69"/>
          <p:cNvSpPr/>
          <p:nvPr/>
        </p:nvSpPr>
        <p:spPr>
          <a:xfrm>
            <a:off x="6156176" y="2276872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1" name="Freeform 70"/>
          <p:cNvSpPr/>
          <p:nvPr/>
        </p:nvSpPr>
        <p:spPr>
          <a:xfrm>
            <a:off x="6804248" y="2348880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8108776" y="3365376"/>
            <a:ext cx="143049" cy="142999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>
            <a:off x="6804248" y="3356992"/>
            <a:ext cx="144463" cy="1444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74" name="Freeform 73"/>
          <p:cNvSpPr/>
          <p:nvPr/>
        </p:nvSpPr>
        <p:spPr>
          <a:xfrm>
            <a:off x="8388424" y="1844824"/>
            <a:ext cx="144379" cy="445169"/>
          </a:xfrm>
          <a:custGeom>
            <a:avLst/>
            <a:gdLst>
              <a:gd name="connsiteX0" fmla="*/ 144379 w 144379"/>
              <a:gd name="connsiteY0" fmla="*/ 0 h 445169"/>
              <a:gd name="connsiteX1" fmla="*/ 24063 w 144379"/>
              <a:gd name="connsiteY1" fmla="*/ 144379 h 445169"/>
              <a:gd name="connsiteX2" fmla="*/ 84221 w 144379"/>
              <a:gd name="connsiteY2" fmla="*/ 264695 h 445169"/>
              <a:gd name="connsiteX3" fmla="*/ 0 w 144379"/>
              <a:gd name="connsiteY3" fmla="*/ 445169 h 445169"/>
              <a:gd name="connsiteX4" fmla="*/ 0 w 144379"/>
              <a:gd name="connsiteY4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9" h="445169">
                <a:moveTo>
                  <a:pt x="144379" y="0"/>
                </a:moveTo>
                <a:cubicBezTo>
                  <a:pt x="89234" y="50131"/>
                  <a:pt x="34089" y="100263"/>
                  <a:pt x="24063" y="144379"/>
                </a:cubicBezTo>
                <a:cubicBezTo>
                  <a:pt x="14037" y="188495"/>
                  <a:pt x="88231" y="214563"/>
                  <a:pt x="84221" y="264695"/>
                </a:cubicBezTo>
                <a:cubicBezTo>
                  <a:pt x="80211" y="314827"/>
                  <a:pt x="0" y="445169"/>
                  <a:pt x="0" y="445169"/>
                </a:cubicBezTo>
                <a:lnTo>
                  <a:pt x="0" y="44516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5" name="Freeform 74"/>
          <p:cNvSpPr/>
          <p:nvPr/>
        </p:nvSpPr>
        <p:spPr>
          <a:xfrm>
            <a:off x="6732240" y="2060848"/>
            <a:ext cx="445168" cy="168441"/>
          </a:xfrm>
          <a:custGeom>
            <a:avLst/>
            <a:gdLst>
              <a:gd name="connsiteX0" fmla="*/ 0 w 445168"/>
              <a:gd name="connsiteY0" fmla="*/ 12031 h 168441"/>
              <a:gd name="connsiteX1" fmla="*/ 240631 w 445168"/>
              <a:gd name="connsiteY1" fmla="*/ 24063 h 168441"/>
              <a:gd name="connsiteX2" fmla="*/ 312821 w 445168"/>
              <a:gd name="connsiteY2" fmla="*/ 156410 h 168441"/>
              <a:gd name="connsiteX3" fmla="*/ 445168 w 445168"/>
              <a:gd name="connsiteY3" fmla="*/ 96252 h 168441"/>
              <a:gd name="connsiteX4" fmla="*/ 445168 w 445168"/>
              <a:gd name="connsiteY4" fmla="*/ 96252 h 1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168" h="168441">
                <a:moveTo>
                  <a:pt x="0" y="12031"/>
                </a:moveTo>
                <a:cubicBezTo>
                  <a:pt x="94247" y="6015"/>
                  <a:pt x="188494" y="0"/>
                  <a:pt x="240631" y="24063"/>
                </a:cubicBezTo>
                <a:cubicBezTo>
                  <a:pt x="292768" y="48126"/>
                  <a:pt x="278732" y="144379"/>
                  <a:pt x="312821" y="156410"/>
                </a:cubicBezTo>
                <a:cubicBezTo>
                  <a:pt x="346910" y="168441"/>
                  <a:pt x="445168" y="96252"/>
                  <a:pt x="445168" y="96252"/>
                </a:cubicBezTo>
                <a:lnTo>
                  <a:pt x="445168" y="96252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76" name="Freeform 75"/>
          <p:cNvSpPr/>
          <p:nvPr/>
        </p:nvSpPr>
        <p:spPr>
          <a:xfrm>
            <a:off x="7308304" y="1196752"/>
            <a:ext cx="228600" cy="385010"/>
          </a:xfrm>
          <a:custGeom>
            <a:avLst/>
            <a:gdLst>
              <a:gd name="connsiteX0" fmla="*/ 0 w 228600"/>
              <a:gd name="connsiteY0" fmla="*/ 0 h 385010"/>
              <a:gd name="connsiteX1" fmla="*/ 108285 w 228600"/>
              <a:gd name="connsiteY1" fmla="*/ 60158 h 385010"/>
              <a:gd name="connsiteX2" fmla="*/ 60158 w 228600"/>
              <a:gd name="connsiteY2" fmla="*/ 288758 h 385010"/>
              <a:gd name="connsiteX3" fmla="*/ 228600 w 228600"/>
              <a:gd name="connsiteY3" fmla="*/ 385010 h 385010"/>
              <a:gd name="connsiteX4" fmla="*/ 228600 w 228600"/>
              <a:gd name="connsiteY4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385010">
                <a:moveTo>
                  <a:pt x="0" y="0"/>
                </a:moveTo>
                <a:cubicBezTo>
                  <a:pt x="49129" y="6016"/>
                  <a:pt x="98259" y="12032"/>
                  <a:pt x="108285" y="60158"/>
                </a:cubicBezTo>
                <a:cubicBezTo>
                  <a:pt x="118311" y="108284"/>
                  <a:pt x="40106" y="234616"/>
                  <a:pt x="60158" y="288758"/>
                </a:cubicBezTo>
                <a:cubicBezTo>
                  <a:pt x="80211" y="342900"/>
                  <a:pt x="228600" y="385010"/>
                  <a:pt x="228600" y="385010"/>
                </a:cubicBezTo>
                <a:lnTo>
                  <a:pt x="228600" y="38501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7" name="Freeform 76"/>
          <p:cNvSpPr/>
          <p:nvPr/>
        </p:nvSpPr>
        <p:spPr>
          <a:xfrm>
            <a:off x="6300192" y="2420888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8" name="Freeform 77"/>
          <p:cNvSpPr/>
          <p:nvPr/>
        </p:nvSpPr>
        <p:spPr>
          <a:xfrm>
            <a:off x="5148064" y="2492896"/>
            <a:ext cx="427121" cy="282743"/>
          </a:xfrm>
          <a:custGeom>
            <a:avLst/>
            <a:gdLst>
              <a:gd name="connsiteX0" fmla="*/ 342900 w 427121"/>
              <a:gd name="connsiteY0" fmla="*/ 0 h 282743"/>
              <a:gd name="connsiteX1" fmla="*/ 378995 w 427121"/>
              <a:gd name="connsiteY1" fmla="*/ 168442 h 282743"/>
              <a:gd name="connsiteX2" fmla="*/ 54142 w 427121"/>
              <a:gd name="connsiteY2" fmla="*/ 264695 h 282743"/>
              <a:gd name="connsiteX3" fmla="*/ 54142 w 427121"/>
              <a:gd name="connsiteY3" fmla="*/ 276727 h 28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21" h="282743">
                <a:moveTo>
                  <a:pt x="342900" y="0"/>
                </a:moveTo>
                <a:cubicBezTo>
                  <a:pt x="385010" y="62163"/>
                  <a:pt x="427121" y="124326"/>
                  <a:pt x="378995" y="168442"/>
                </a:cubicBezTo>
                <a:cubicBezTo>
                  <a:pt x="330869" y="212558"/>
                  <a:pt x="108284" y="246648"/>
                  <a:pt x="54142" y="264695"/>
                </a:cubicBezTo>
                <a:cubicBezTo>
                  <a:pt x="0" y="282743"/>
                  <a:pt x="27071" y="279735"/>
                  <a:pt x="54142" y="27672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36" dur="5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1574 C 0.00729 -0.01319 0.01493 -0.01018 0.02014 -0.00625 C 0.02534 -0.00254 0.02864 0.00324 0.03159 0.00787 C 0.03472 0.01273 0.03507 0.01829 0.03889 0.02222 C 0.0427 0.02593 0.04878 0.02593 0.05468 0.03172 C 0.06059 0.03727 0.07152 0.05162 0.075 0.05556 " pathEditMode="relative" rAng="0" ptsTypes="aaaaaA">
                                      <p:cBhvr>
                                        <p:cTn id="41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0677 -0.00532 -0.01337 -0.01041 -0.01945 -0.01111 C -0.02552 -0.0118 -0.02778 -0.0044 -0.03611 -0.0037 C -0.04445 -0.00301 -0.06111 -0.00578 -0.06945 -0.0074 C -0.07778 -0.00903 -0.08334 -0.01203 -0.08611 -0.01296 " pathEditMode="relative" ptsTypes="aaaaA">
                                      <p:cBhvr>
                                        <p:cTn id="48" dur="5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-0.01493 0.01527 -0.02986 0.03078 -0.04028 0.03518 C -0.0507 0.03958 -0.05625 0.02708 -0.0625 0.02592 C -0.06875 0.02477 -0.07518 0.02754 -0.07778 0.02777 " pathEditMode="relative" ptsTypes="aaaA">
                                      <p:cBhvr>
                                        <p:cTn id="53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2 C 0.00521 0.00463 0.01111 0.00856 0.01598 0.01018 C 0.02084 0.0118 0.02309 0.0118 0.02848 0.01018 C 0.03386 0.00856 0.0448 0.00255 0.04792 0.00092 " pathEditMode="relative" ptsTypes="aaaA">
                                      <p:cBhvr>
                                        <p:cTn id="60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92593E-6 C 0.00244 0.00394 0.00487 0.00788 0.00695 0.01297 C 0.00903 0.01806 0.01476 0.02477 0.01251 0.03149 C 0.01025 0.0382 -0.00329 0.04561 -0.00694 0.05371 C -0.01058 0.06181 -0.0092 0.07524 -0.00972 0.07964 " pathEditMode="relative" ptsTypes="aaaaA">
                                      <p:cBhvr>
                                        <p:cTn id="65" dur="500" fill="hold"/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C -0.0052 -0.00278 -0.00989 -0.0051 -0.01702 -0.00394 C -0.02413 -0.00278 -0.03715 0.00602 -0.0434 0.00717 C -0.04965 0.00833 -0.0526 0.00416 -0.05451 0.00347 " pathEditMode="relative" ptsTypes="aaaA">
                                      <p:cBhvr>
                                        <p:cTn id="72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7 C 0.00417 -0.00023 0.00868 -0.00069 0.01354 0.00047 C 0.0184 0.00162 0.02465 0.00209 0.02882 0.00787 C 0.03298 0.01366 0.03576 0.02847 0.03854 0.03565 C 0.04132 0.04283 0.0441 0.04792 0.04548 0.05047 " pathEditMode="relative" ptsTypes="aaaaA">
                                      <p:cBhvr>
                                        <p:cTn id="77" dur="500" fill="hold"/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-0.00416 -0.00069 -0.00798 -0.00139 -0.01163 -3.33333E-6 C -0.01545 0.00139 -0.01979 0.01088 -0.02326 0.0088 C -0.02639 0.00695 -0.02882 -0.00694 -0.03142 -0.0118 C -0.0342 -0.01666 -0.03836 -0.01921 -0.03941 -0.0206 " pathEditMode="relative" rAng="0" ptsTypes="aaaaA">
                                      <p:cBhvr>
                                        <p:cTn id="84" dur="5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89" dur="5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00643 -0.00046 0.01302 -0.00093 0.01945 -1.11111E-6 C 0.02587 0.00093 0.03334 0.00671 0.03889 0.00556 C 0.04445 0.0044 0.04809 -0.0044 0.05278 -0.00741 C 0.05747 -0.01042 0.06441 -0.01204 0.06667 -0.01296 " pathEditMode="relative" ptsTypes="aaaaA">
                                      <p:cBhvr>
                                        <p:cTn id="96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9 -0.00232 0.01597 -0.0044 0.02118 -0.00533 C 0.02639 -0.00625 0.02761 -0.00764 0.0316 -0.00533 C 0.03559 -0.00301 0.04063 0.00347 0.04479 0.00879 C 0.04896 0.01412 0.05469 0.02338 0.0566 0.02639 " pathEditMode="relative" ptsTypes="aaaaA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3 0.00023 -0.00989 0.00047 -0.01441 -0.00162 C -0.01892 -0.0037 -0.02395 -0.00324 -0.0276 -0.01227 C -0.03125 -0.02129 -0.03576 -0.04467 -0.0368 -0.05602 C -0.03784 -0.06736 -0.03454 -0.07639 -0.0342 -0.08055 " pathEditMode="relative" ptsTypes="aaaaA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78 -0.00115 0.00573 -0.00208 0.01059 -0.00347 C 0.01545 -0.00486 0.02379 -0.0074 0.02899 -0.00856 C 0.0342 -0.00972 0.0408 -0.00671 0.04219 -0.01041 C 0.04358 -0.01412 0.03785 -0.02801 0.03698 -0.03148 " pathEditMode="relative" ptsTypes="aaaaA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29 -0.00023 -0.00642 -0.00046 -0.0092 0 C -0.01197 0.00047 -0.01458 0.0044 -0.01718 0.00348 C -0.01979 0.00255 -0.02326 -0.00162 -0.025 -0.00532 C -0.02673 -0.00902 -0.02708 -0.01458 -0.0276 -0.01944 C -0.02812 -0.0243 -0.02777 -0.02847 -0.0276 -0.03518 C -0.02743 -0.04189 -0.02656 -0.05555 -0.02638 -0.05972 " pathEditMode="relative" ptsTypes="aaaaaaA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7 C 0.00798 0.00555 0.01979 0.0074 0.02899 0.0037 C 0.03819 4.81481E-6 0.04479 -0.01065 0.05139 -0.01922 C 0.05798 -0.02778 0.06337 -0.03727 0.0684 -0.04723 C 0.07343 -0.05718 0.07916 -0.07362 0.08159 -0.07894 " pathEditMode="relative" rAng="0" ptsTypes="aaaaA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4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0232 -0.01822 0.00486 -0.025 0.01065 C -0.03177 0.01644 -0.03229 0.03657 -0.04079 0.03519 C -0.0493 0.0338 -0.07031 0.00741 -0.07621 0.00185 " pathEditMode="relative" ptsTypes="aaaA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C 0.00452 -0.0044 0.00921 -0.00857 0.01806 -0.01482 C 0.02691 -0.02107 0.04705 -0.03033 0.05278 -0.03704 C 0.05851 -0.04375 0.05365 -0.0456 0.05278 -0.05556 C 0.05191 -0.06551 0.04948 -0.08611 0.04723 -0.0963 C 0.04497 -0.10648 0.04028 -0.1132 0.03889 -0.11667 " pathEditMode="relative" ptsTypes="aaaaaA">
                                      <p:cBhvr>
                                        <p:cTn id="191" dur="500" fill="hold"/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-0.00069 -0.00926 -0.00121 -0.01829 -1.94444E-6 -0.02592 C 0.00122 -0.03356 0.00261 -0.04236 0.00695 -0.04629 C 0.01129 -0.05023 0.02066 -0.04722 0.02639 -0.05 C 0.03212 -0.05278 0.03663 -0.05833 0.04167 -0.06296 C 0.0467 -0.06759 0.05261 -0.07106 0.05695 -0.07778 C 0.06129 -0.08449 0.06597 -0.09537 0.06806 -0.1037 C 0.07014 -0.11204 0.06927 -0.12384 0.06945 -0.12778 " pathEditMode="relative" rAng="0" ptsTypes="aaaaaaaA">
                                      <p:cBhvr>
                                        <p:cTn id="194" dur="500" fill="hold"/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4 C 0.00416 -0.01135 0.00781 -0.02223 0.00903 -0.03172 C 0.01024 -0.04121 0.01024 -0.05093 0.00764 -0.05764 C 0.00503 -0.06436 -0.00226 -0.06343 -0.00625 -0.07246 C -0.01025 -0.08149 -0.01372 -0.10556 -0.01597 -0.11135 " pathEditMode="relative" ptsTypes="aaaaA">
                                      <p:cBhvr>
                                        <p:cTn id="197" dur="500" fill="hold"/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3333E-6 C 0.00121 -0.01458 0.0026 -0.02893 0.00138 -0.03518 C 0.00017 -0.04143 -0.00504 -0.03495 -0.00695 -0.03704 C -0.00886 -0.03912 -0.00886 -0.04375 -0.00973 -0.04815 C -0.0106 -0.05255 -0.01199 -0.05625 -0.01251 -0.06296 C -0.01303 -0.06967 -0.01251 -0.08171 -0.01251 -0.08889 C -0.01251 -0.09606 -0.01181 -0.09838 -0.01251 -0.10555 C -0.0132 -0.11273 -0.0172 -0.12477 -0.01667 -0.13148 C -0.01615 -0.13819 -0.01112 -0.13912 -0.00973 -0.1463 C -0.00834 -0.15347 -0.00904 -0.16597 -0.00834 -0.17407 C -0.00765 -0.18217 -0.00678 -0.18796 -0.00556 -0.19444 C -0.00435 -0.20092 -0.00226 -0.20486 -0.0014 -0.21296 C -0.00053 -0.22106 -0.00018 -0.23773 -5.55556E-6 -0.24259 " pathEditMode="relative" ptsTypes="aaaaaaaaaaaaA">
                                      <p:cBhvr>
                                        <p:cTn id="199" dur="500" fill="hold"/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6667E-6 C -0.00416 0.00069 -0.00816 0.00161 -0.01389 -0.00371 C -0.01961 -0.00904 -0.03125 -0.02431 -0.03472 -0.03149 C -0.03819 -0.03866 -0.03628 -0.0382 -0.03472 -0.0463 C -0.03316 -0.05441 -0.02639 -0.06922 -0.025 -0.07964 C -0.02361 -0.09005 -0.02621 -0.10186 -0.02639 -0.10927 C -0.02656 -0.11667 -0.0243 -0.11019 -0.02639 -0.12408 C -0.02847 -0.13797 -0.03802 -0.17964 -0.03889 -0.1926 C -0.03975 -0.20556 -0.03316 -0.20024 -0.03194 -0.20186 " pathEditMode="relative" ptsTypes="aaaaaaaaA">
                                      <p:cBhvr>
                                        <p:cTn id="202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-0.00312 -0.0088 -0.00625 -0.0176 -0.00555 -0.02408 C -0.00486 -0.03056 0.00208 -0.0345 0.00417 -0.03889 C 0.00625 -0.04329 0.00504 -0.04445 0.00695 -0.05 C 0.00886 -0.05556 0.01389 -0.06852 0.01528 -0.07223 " pathEditMode="relative" ptsTypes="aaaaA">
                                      <p:cBhvr>
                                        <p:cTn id="204" dur="5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C -0.00312 -0.00139 -0.00573 -0.00254 -0.00573 -0.01157 C -0.00556 -0.0206 -0.00017 -0.04352 0.00104 -0.05416 C 0.00243 -0.06481 0.00174 -0.0669 0.00243 -0.07523 C 0.00313 -0.08379 0.00434 -0.09629 0.00521 -0.10486 C 0.00608 -0.11319 0.00747 -0.12245 0.00799 -0.12592 " pathEditMode="relative" rAng="0" ptsTypes="aaaaaA">
                                      <p:cBhvr>
                                        <p:cTn id="207" dur="500" fill="hold"/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0.0007 -0.00532 0.00139 -0.01018 0.00278 -0.01805 C 0.00417 -0.02592 0.00452 -0.0375 0.00834 -0.04791 C 0.01216 -0.05833 0.01945 -0.06851 0.02518 -0.08078 C 0.03073 -0.09305 0.04341 -0.11319 0.04184 -0.12268 C 0.04046 -0.13194 0.01806 -0.12222 0.01667 -0.1375 C 0.01528 -0.15277 0.03073 -0.20208 0.03351 -0.21504 " pathEditMode="relative" rAng="0" ptsTypes="aaaaaaA">
                                      <p:cBhvr>
                                        <p:cTn id="209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528 0.00174 -0.03032 0.00139 -0.0456 C 0.00104 -0.06088 0.00018 -0.07963 -0.0026 -0.0912 C -0.00538 -0.10278 -0.01163 -0.10324 -0.0158 -0.11574 C -0.01996 -0.12824 -0.02812 -0.14467 -0.0276 -0.16666 C -0.02708 -0.18866 -0.0158 -0.22824 -0.01319 -0.24722 C -0.01059 -0.2662 -0.01198 -0.275 -0.0118 -0.28055 " pathEditMode="relative" ptsTypes="aaaaaaA">
                                      <p:cBhvr>
                                        <p:cTn id="2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902 0.02239 -0.01805 0.03159 -0.02268 C 0.0408 -0.02731 0.04531 -0.02592 0.05538 -0.028 C 0.06545 -0.03009 0.08264 -0.03055 0.09218 -0.03495 C 0.10173 -0.03935 0.11007 -0.04537 0.11319 -0.05439 C 0.11632 -0.06342 0.11389 -0.07152 0.11059 -0.08935 C 0.10729 -0.10717 0.1 -0.14375 0.0934 -0.16134 C 0.0868 -0.17893 0.07482 -0.18912 0.07118 -0.19467 " pathEditMode="relative" ptsTypes="aaaaaaaA">
                                      <p:cBhvr>
                                        <p:cTn id="2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1226 0.00104 -0.02453 0 -0.03333 C -0.00104 -0.04213 -0.00382 -0.03842 -0.0066 -0.05277 C -0.00937 -0.06713 -0.01319 -0.10185 -0.01719 -0.11944 C -0.02118 -0.13703 -0.02778 -0.14675 -0.03021 -0.15787 C -0.03264 -0.16898 -0.03073 -0.17754 -0.0316 -0.18611 C -0.03247 -0.19467 -0.0349 -0.20509 -0.03559 -0.20879 " pathEditMode="relative" ptsTypes="aaaaaaA">
                                      <p:cBhvr>
                                        <p:cTn id="2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00"/>
                            </p:stCondLst>
                            <p:childTnLst>
                              <p:par>
                                <p:cTn id="2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115 -0.0059 0.00231 -0.01319 0.00162 C -0.02048 0.00092 -0.03958 0.00532 -0.0434 -0.00348 C -0.04722 -0.01227 -0.03976 -0.03797 -0.03559 -0.05093 C -0.03142 -0.06389 -0.02135 -0.07593 -0.0184 -0.08079 " pathEditMode="relative" ptsTypes="aaaaA">
                                      <p:cBhvr>
                                        <p:cTn id="2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278 0.02725 -0.00532 0.0342 -0.01412 C 0.04114 -0.02292 0.04027 -0.03704 0.04201 -0.05255 C 0.04375 -0.06806 0.04392 -0.08796 0.04479 -0.10694 C 0.04566 -0.12593 0.04722 -0.1537 0.04739 -0.16667 C 0.04757 -0.17963 0.046 -0.17731 0.046 -0.18426 C 0.046 -0.1912 0.04704 -0.19861 0.04739 -0.2088 C 0.04774 -0.21898 0.04878 -0.23218 0.04861 -0.2456 C 0.04843 -0.25903 0.04843 -0.28171 0.046 -0.28958 C 0.04357 -0.29745 0.03611 -0.29259 0.0342 -0.29306 " pathEditMode="relative" ptsTypes="aaaaaaaaaA">
                                      <p:cBhvr>
                                        <p:cTn id="2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17 -0.00417 -0.00017 -0.00811 0 -0.01736 C 0.00018 -0.02662 -0.00156 -0.04283 0.00139 -0.05602 C 0.00434 -0.06922 0.01268 -0.08172 0.01719 -0.0963 C 0.02171 -0.11088 0.02796 -0.12894 0.029 -0.14375 C 0.03004 -0.15857 0.02344 -0.16922 0.02379 -0.18588 C 0.02414 -0.20255 0.03143 -0.22963 0.0316 -0.24375 C 0.03178 -0.25787 0.02778 -0.26135 0.025 -0.27014 C 0.02223 -0.27894 0.01615 -0.28936 0.01459 -0.2963 C 0.01303 -0.30324 0.01563 -0.30973 0.0158 -0.31227 " pathEditMode="relative" ptsTypes="aaaaaaaaaA">
                                      <p:cBhvr>
                                        <p:cTn id="2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5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5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7" grpId="0"/>
      <p:bldP spid="105479" grpId="0" animBg="1"/>
      <p:bldP spid="105480" grpId="0"/>
      <p:bldP spid="105481" grpId="0" animBg="1"/>
      <p:bldP spid="105482" grpId="0"/>
      <p:bldP spid="105483" grpId="0" animBg="1"/>
      <p:bldP spid="105484" grpId="0"/>
      <p:bldP spid="105487" grpId="0" animBg="1"/>
      <p:bldP spid="105488" grpId="0" animBg="1"/>
      <p:bldP spid="105489" grpId="0" animBg="1"/>
      <p:bldP spid="105490" grpId="0"/>
      <p:bldP spid="105491" grpId="0"/>
      <p:bldP spid="105492" grpId="0"/>
      <p:bldP spid="105493" grpId="0" animBg="1"/>
      <p:bldP spid="105493" grpId="1" animBg="1"/>
      <p:bldP spid="105494" grpId="0" animBg="1"/>
      <p:bldP spid="105494" grpId="1" animBg="1"/>
      <p:bldP spid="105495" grpId="0" animBg="1"/>
      <p:bldP spid="105495" grpId="1" animBg="1"/>
      <p:bldP spid="105496" grpId="0" animBg="1"/>
      <p:bldP spid="105496" grpId="1" animBg="1"/>
      <p:bldP spid="105497" grpId="0" animBg="1"/>
      <p:bldP spid="105497" grpId="1" animBg="1"/>
      <p:bldP spid="105498" grpId="0" animBg="1"/>
      <p:bldP spid="105498" grpId="1" animBg="1"/>
      <p:bldP spid="105499" grpId="0" animBg="1"/>
      <p:bldP spid="105499" grpId="1" animBg="1"/>
      <p:bldP spid="105500" grpId="0" animBg="1"/>
      <p:bldP spid="105500" grpId="1" animBg="1"/>
      <p:bldP spid="105501" grpId="0" animBg="1"/>
      <p:bldP spid="105501" grpId="1" animBg="1"/>
      <p:bldP spid="105502" grpId="0" animBg="1"/>
      <p:bldP spid="105502" grpId="1" animBg="1"/>
      <p:bldP spid="105503" grpId="0" animBg="1"/>
      <p:bldP spid="105503" grpId="1" animBg="1"/>
      <p:bldP spid="105504" grpId="0"/>
      <p:bldP spid="105505" grpId="0" animBg="1"/>
      <p:bldP spid="105505" grpId="1" animBg="1"/>
      <p:bldP spid="105506" grpId="0" animBg="1"/>
      <p:bldP spid="105506" grpId="1" animBg="1"/>
      <p:bldP spid="105507" grpId="0" animBg="1"/>
      <p:bldP spid="105507" grpId="1" animBg="1"/>
      <p:bldP spid="105508" grpId="0" animBg="1"/>
      <p:bldP spid="105508" grpId="1" animBg="1"/>
      <p:bldP spid="105509" grpId="0" animBg="1"/>
      <p:bldP spid="105509" grpId="1" animBg="1"/>
      <p:bldP spid="105510" grpId="0" animBg="1"/>
      <p:bldP spid="105510" grpId="1" animBg="1"/>
      <p:bldP spid="105511" grpId="0" animBg="1"/>
      <p:bldP spid="105511" grpId="1" animBg="1"/>
      <p:bldP spid="105512" grpId="0" animBg="1"/>
      <p:bldP spid="105512" grpId="1" animBg="1"/>
      <p:bldP spid="105513" grpId="0" animBg="1"/>
      <p:bldP spid="105514" grpId="0"/>
      <p:bldP spid="44" grpId="0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05515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102600" cy="706438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dirty="0" smtClean="0"/>
              <a:t>IV- Stage of tissue reaction (chronic stage)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2040" y="1196752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u="sng" dirty="0">
                <a:latin typeface="Calibri" pitchFamily="34" charset="0"/>
              </a:rPr>
              <a:t>In </a:t>
            </a:r>
            <a:r>
              <a:rPr lang="en-US" sz="2800" i="1" u="sng" dirty="0" err="1">
                <a:latin typeface="Calibri" pitchFamily="34" charset="0"/>
              </a:rPr>
              <a:t>S.mansoni</a:t>
            </a:r>
            <a:r>
              <a:rPr lang="en-US" sz="2800" i="1" u="sng" dirty="0">
                <a:latin typeface="Calibri" pitchFamily="34" charset="0"/>
              </a:rPr>
              <a:t> </a:t>
            </a:r>
            <a:r>
              <a:rPr lang="en-US" sz="2800" u="sng" dirty="0">
                <a:latin typeface="Calibri" pitchFamily="34" charset="0"/>
              </a:rPr>
              <a:t>infection</a:t>
            </a:r>
            <a:r>
              <a:rPr lang="en-US" sz="2800" i="1" u="sng" dirty="0"/>
              <a:t> </a:t>
            </a:r>
            <a:endParaRPr lang="ar-EG" sz="2800" i="1" u="sng" dirty="0"/>
          </a:p>
        </p:txBody>
      </p:sp>
      <p:pic>
        <p:nvPicPr>
          <p:cNvPr id="30" name="Picture 5" descr="F:\Text pictures\Egg 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33527"/>
            <a:ext cx="1558925" cy="194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300192" y="3356992"/>
            <a:ext cx="2520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Eggs trapped in Intestinal wall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5580112" y="4797152"/>
            <a:ext cx="2386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Eggs extruded in stool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64212" y="4797152"/>
            <a:ext cx="50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/>
              <a:t>1</a:t>
            </a:r>
            <a:endParaRPr lang="ar-EG" sz="3600"/>
          </a:p>
        </p:txBody>
      </p:sp>
      <p:pic>
        <p:nvPicPr>
          <p:cNvPr id="34" name="Picture 1" descr="C:\Users\azza\Pictures\eg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525" y="4936852"/>
            <a:ext cx="3143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62042" y="3347467"/>
            <a:ext cx="57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 dirty="0">
                <a:solidFill>
                  <a:srgbClr val="C00000"/>
                </a:solidFill>
              </a:rPr>
              <a:t>2</a:t>
            </a:r>
            <a:endParaRPr lang="ar-EG" sz="3600" dirty="0">
              <a:solidFill>
                <a:srgbClr val="C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80757" y="3516139"/>
            <a:ext cx="119063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Oval 39"/>
          <p:cNvSpPr/>
          <p:nvPr/>
        </p:nvSpPr>
        <p:spPr>
          <a:xfrm>
            <a:off x="5143550" y="5030515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2" name="Picture 4" descr="F:\Text pictures\Egg 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1552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>
          <a:xfrm>
            <a:off x="5147370" y="2420764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4" name="Oval 43"/>
          <p:cNvSpPr/>
          <p:nvPr/>
        </p:nvSpPr>
        <p:spPr>
          <a:xfrm>
            <a:off x="5939532" y="2420764"/>
            <a:ext cx="119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5" name="Oval 44"/>
          <p:cNvSpPr/>
          <p:nvPr/>
        </p:nvSpPr>
        <p:spPr>
          <a:xfrm>
            <a:off x="5579170" y="2420764"/>
            <a:ext cx="119062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6" name="Picture 27" descr="C:\Users\azza\Desktop\Egg mans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15843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5148957" y="2435052"/>
            <a:ext cx="119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8" name="Oval 47"/>
          <p:cNvSpPr/>
          <p:nvPr/>
        </p:nvSpPr>
        <p:spPr>
          <a:xfrm>
            <a:off x="5580757" y="2435052"/>
            <a:ext cx="119063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9" name="Picture 29" descr="C:\Users\azza\Desktop\egg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095" y="2363614"/>
            <a:ext cx="59848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49"/>
          <p:cNvSpPr/>
          <p:nvPr/>
        </p:nvSpPr>
        <p:spPr>
          <a:xfrm rot="5400000">
            <a:off x="6096695" y="2423939"/>
            <a:ext cx="119062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6444208" y="2708920"/>
            <a:ext cx="357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732240" y="1988840"/>
            <a:ext cx="2085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Eggs </a:t>
            </a:r>
            <a:r>
              <a:rPr lang="en-US" sz="2400" dirty="0" smtClean="0">
                <a:solidFill>
                  <a:srgbClr val="006600"/>
                </a:solidFill>
              </a:rPr>
              <a:t>fail to fix to </a:t>
            </a:r>
            <a:r>
              <a:rPr lang="en-US" sz="2400" dirty="0" err="1" smtClean="0">
                <a:solidFill>
                  <a:srgbClr val="006600"/>
                </a:solidFill>
              </a:rPr>
              <a:t>venule</a:t>
            </a:r>
            <a:r>
              <a:rPr lang="en-US" sz="2400" dirty="0" smtClean="0">
                <a:solidFill>
                  <a:srgbClr val="006600"/>
                </a:solidFill>
              </a:rPr>
              <a:t> wall are swept </a:t>
            </a:r>
            <a:r>
              <a:rPr lang="en-US" sz="2400" dirty="0">
                <a:solidFill>
                  <a:srgbClr val="006600"/>
                </a:solidFill>
              </a:rPr>
              <a:t>by blood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372200" y="2132856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 dirty="0">
                <a:solidFill>
                  <a:srgbClr val="006600"/>
                </a:solidFill>
              </a:rPr>
              <a:t>3</a:t>
            </a:r>
            <a:endParaRPr lang="ar-EG" sz="3600" dirty="0">
              <a:solidFill>
                <a:srgbClr val="006600"/>
              </a:solidFill>
            </a:endParaRPr>
          </a:p>
        </p:txBody>
      </p:sp>
      <p:sp>
        <p:nvSpPr>
          <p:cNvPr id="59" name="Right Brace 58"/>
          <p:cNvSpPr/>
          <p:nvPr/>
        </p:nvSpPr>
        <p:spPr>
          <a:xfrm>
            <a:off x="8676456" y="1844824"/>
            <a:ext cx="288032" cy="1296144"/>
          </a:xfrm>
          <a:prstGeom prst="rightBrac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0" name="Straight Arrow Connector 59"/>
          <p:cNvCxnSpPr>
            <a:stCxn id="59" idx="1"/>
          </p:cNvCxnSpPr>
          <p:nvPr/>
        </p:nvCxnSpPr>
        <p:spPr>
          <a:xfrm rot="10800000" flipV="1">
            <a:off x="8964488" y="2492896"/>
            <a:ext cx="1588" cy="3384376"/>
          </a:xfrm>
          <a:prstGeom prst="straightConnector1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36096" y="5877272"/>
            <a:ext cx="3851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006600"/>
                </a:solidFill>
              </a:rPr>
              <a:t>Cause</a:t>
            </a:r>
            <a:r>
              <a:rPr lang="en-US" sz="2800" dirty="0" smtClean="0">
                <a:solidFill>
                  <a:srgbClr val="006600"/>
                </a:solidFill>
              </a:rPr>
              <a:t> Embolic lesions </a:t>
            </a:r>
            <a:endParaRPr lang="ar-EG" sz="2800" dirty="0">
              <a:solidFill>
                <a:srgbClr val="006600"/>
              </a:solidFill>
            </a:endParaRPr>
          </a:p>
        </p:txBody>
      </p:sp>
      <p:pic>
        <p:nvPicPr>
          <p:cNvPr id="58" name="Picture 2" descr="Image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lum/>
          </a:blip>
          <a:srcRect/>
          <a:stretch>
            <a:fillRect/>
          </a:stretch>
        </p:blipFill>
        <p:spPr>
          <a:xfrm>
            <a:off x="323528" y="4245561"/>
            <a:ext cx="3455988" cy="1467976"/>
          </a:xfrm>
          <a:noFill/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323528" y="5995792"/>
            <a:ext cx="3457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Polyps in the </a:t>
            </a:r>
            <a:r>
              <a:rPr lang="en-US" sz="2400" dirty="0" smtClean="0"/>
              <a:t>colon in </a:t>
            </a:r>
            <a:r>
              <a:rPr lang="en-US" sz="2400" i="1" dirty="0" err="1" smtClean="0"/>
              <a:t>S.mansoni</a:t>
            </a:r>
            <a:r>
              <a:rPr lang="en-US" sz="2400" i="1" dirty="0" smtClean="0"/>
              <a:t>  </a:t>
            </a:r>
            <a:r>
              <a:rPr lang="en-US" sz="2400" dirty="0" smtClean="0"/>
              <a:t>infection</a:t>
            </a:r>
            <a:endParaRPr lang="en-US" sz="2400" dirty="0"/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 flipV="1">
            <a:off x="1476053" y="5447349"/>
            <a:ext cx="431800" cy="35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 flipH="1" flipV="1">
            <a:off x="2483768" y="5252428"/>
            <a:ext cx="288280" cy="4088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65" name="Picture 2" descr="C:\Users\azza\Desktop\normal colon muco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908720"/>
            <a:ext cx="2085067" cy="158417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755576" y="2754514"/>
            <a:ext cx="2376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Normal mucosa of colon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1" grpId="0"/>
      <p:bldP spid="32" grpId="0"/>
      <p:bldP spid="33" grpId="0"/>
      <p:bldP spid="35" grpId="0"/>
      <p:bldP spid="39" grpId="0" animBg="1"/>
      <p:bldP spid="40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8" grpId="0" animBg="1"/>
      <p:bldP spid="50" grpId="0" animBg="1"/>
      <p:bldP spid="51" grpId="0" animBg="1"/>
      <p:bldP spid="52" grpId="0"/>
      <p:bldP spid="53" grpId="0"/>
      <p:bldP spid="59" grpId="0" animBg="1"/>
      <p:bldP spid="61" grpId="0"/>
      <p:bldP spid="62" grpId="0"/>
      <p:bldP spid="63" grpId="0" animBg="1"/>
      <p:bldP spid="64" grpId="0" animBg="1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576262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Embolic Lesions in the Liver</a:t>
            </a: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1331640" y="836712"/>
            <a:ext cx="2951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CC"/>
                </a:solidFill>
              </a:rPr>
              <a:t>Portal hypertension</a:t>
            </a:r>
            <a:endParaRPr lang="ar-EG" sz="2400" dirty="0"/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5795963" y="83661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Hepatosplenomegaly</a:t>
            </a:r>
            <a:endParaRPr lang="ar-EG" sz="2400" dirty="0"/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187624" y="5949280"/>
            <a:ext cx="3167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Oesophageal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varices</a:t>
            </a:r>
            <a:endParaRPr lang="ar-EG" sz="2400" dirty="0"/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588125" y="6165850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 err="1">
                <a:solidFill>
                  <a:srgbClr val="0000CC"/>
                </a:solidFill>
              </a:rPr>
              <a:t>Ascites</a:t>
            </a:r>
            <a:r>
              <a:rPr lang="en-US" sz="2400" dirty="0">
                <a:solidFill>
                  <a:srgbClr val="0000CC"/>
                </a:solidFill>
              </a:rPr>
              <a:t>.</a:t>
            </a:r>
            <a:endParaRPr lang="ar-EG" sz="2400" dirty="0">
              <a:latin typeface="Californian FB" pitchFamily="18" charset="0"/>
            </a:endParaRPr>
          </a:p>
        </p:txBody>
      </p:sp>
      <p:pic>
        <p:nvPicPr>
          <p:cNvPr id="18440" name="Picture 14" descr="C:\Users\azza\Desktop\ans7_esphogeal_varices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1268760"/>
            <a:ext cx="5290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6" descr="C:\Users\azza\Desktop\hepatosplenomeg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1843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7" descr="C:\Users\azza\Desktop\asci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292600"/>
            <a:ext cx="28876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627784" y="2636912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Oval 10"/>
          <p:cNvSpPr/>
          <p:nvPr/>
        </p:nvSpPr>
        <p:spPr>
          <a:xfrm>
            <a:off x="2699792" y="2780928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Oval 11"/>
          <p:cNvSpPr/>
          <p:nvPr/>
        </p:nvSpPr>
        <p:spPr>
          <a:xfrm>
            <a:off x="2771800" y="2924944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Oval 12"/>
          <p:cNvSpPr/>
          <p:nvPr/>
        </p:nvSpPr>
        <p:spPr>
          <a:xfrm>
            <a:off x="2555776" y="2492896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436" grpId="0"/>
      <p:bldP spid="18437" grpId="0"/>
      <p:bldP spid="18438" grpId="0"/>
      <p:bldP spid="18439" grpId="0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60350"/>
            <a:ext cx="2808288" cy="576263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Definitive Host </a:t>
            </a:r>
          </a:p>
        </p:txBody>
      </p:sp>
      <p:pic>
        <p:nvPicPr>
          <p:cNvPr id="68619" name="Picture 11" descr="inferior mesenteric plexus of vei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>
          <a:xfrm>
            <a:off x="5724128" y="1196752"/>
            <a:ext cx="1873250" cy="2833687"/>
          </a:xfrm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214688" y="285750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AD2F07"/>
                </a:solidFill>
              </a:rPr>
              <a:t>Man 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572000" y="260350"/>
            <a:ext cx="2016125" cy="584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dirty="0"/>
              <a:t>Habitat 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074841" y="4220939"/>
            <a:ext cx="2989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Superior &amp; Inferior mesenteric plexus of veins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1549375" y="5444926"/>
            <a:ext cx="2305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Where adult </a:t>
            </a:r>
            <a:r>
              <a:rPr lang="en-US" sz="2400" i="1">
                <a:solidFill>
                  <a:srgbClr val="C00000"/>
                </a:solidFill>
              </a:rPr>
              <a:t>S.mansoni</a:t>
            </a:r>
            <a:r>
              <a:rPr lang="en-US" sz="2400">
                <a:solidFill>
                  <a:srgbClr val="C00000"/>
                </a:solidFill>
              </a:rPr>
              <a:t> live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6516688" y="260350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Blood vessels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H="1" flipV="1">
            <a:off x="7021116" y="3428777"/>
            <a:ext cx="288925" cy="7191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68630" name="Picture 22" descr="inferior mesenteric plexus of vein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>
          <a:xfrm>
            <a:off x="2483768" y="1268760"/>
            <a:ext cx="1873250" cy="2836862"/>
          </a:xfrm>
          <a:noFill/>
        </p:spPr>
      </p:pic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1763688" y="4005064"/>
            <a:ext cx="1944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Inferior mesenteric plexus of veins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5220891" y="5373464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Where adult </a:t>
            </a:r>
            <a:r>
              <a:rPr lang="en-US" sz="2400" i="1">
                <a:solidFill>
                  <a:srgbClr val="C00000"/>
                </a:solidFill>
              </a:rPr>
              <a:t>S.japonicum</a:t>
            </a:r>
            <a:r>
              <a:rPr lang="en-US" sz="2400">
                <a:solidFill>
                  <a:srgbClr val="C00000"/>
                </a:solidFill>
              </a:rPr>
              <a:t> live</a:t>
            </a: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V="1">
            <a:off x="6084491" y="3355752"/>
            <a:ext cx="358775" cy="7921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3274988" y="3355776"/>
            <a:ext cx="360362" cy="720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pic>
        <p:nvPicPr>
          <p:cNvPr id="68617" name="Picture 9" descr="scisto patie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>
          <a:xfrm>
            <a:off x="179512" y="1052736"/>
            <a:ext cx="1695450" cy="324008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8" grpId="0" animBg="1"/>
      <p:bldP spid="68620" grpId="0"/>
      <p:bldP spid="68628" grpId="0" animBg="1"/>
      <p:bldP spid="68632" grpId="0"/>
      <p:bldP spid="68634" grpId="0" animBg="1"/>
      <p:bldP spid="686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188913"/>
            <a:ext cx="8569325" cy="5762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Embolic 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Lesions in the lung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4067944" y="836712"/>
            <a:ext cx="367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>
                <a:solidFill>
                  <a:srgbClr val="0000CC"/>
                </a:solidFill>
              </a:rPr>
              <a:t>Pulmonary hypertension</a:t>
            </a:r>
            <a:endParaRPr lang="ar-EG" sz="2400" dirty="0"/>
          </a:p>
        </p:txBody>
      </p: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395536" y="836712"/>
            <a:ext cx="352839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err="1">
                <a:solidFill>
                  <a:srgbClr val="0000CC"/>
                </a:solidFill>
              </a:rPr>
              <a:t>Bilharzial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cor-pulmonale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67544" y="5877272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</a:rPr>
              <a:t>Embolic lesions may occur in </a:t>
            </a:r>
            <a:r>
              <a:rPr lang="en-US" sz="2400" dirty="0" smtClean="0">
                <a:solidFill>
                  <a:srgbClr val="006600"/>
                </a:solidFill>
              </a:rPr>
              <a:t>any </a:t>
            </a:r>
            <a:r>
              <a:rPr lang="en-US" sz="2400" dirty="0">
                <a:solidFill>
                  <a:srgbClr val="006600"/>
                </a:solidFill>
              </a:rPr>
              <a:t>other organ. </a:t>
            </a:r>
            <a:endParaRPr lang="ar-EG" sz="2400" dirty="0">
              <a:solidFill>
                <a:srgbClr val="006600"/>
              </a:solidFill>
            </a:endParaRP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0" y="4725144"/>
            <a:ext cx="5868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 err="1"/>
              <a:t>Cor-pulmonale</a:t>
            </a:r>
            <a:r>
              <a:rPr lang="en-US" sz="2400" dirty="0"/>
              <a:t> = right-sided heart failure </a:t>
            </a:r>
            <a:endParaRPr lang="ar-EG" sz="2400" dirty="0"/>
          </a:p>
        </p:txBody>
      </p:sp>
      <p:pic>
        <p:nvPicPr>
          <p:cNvPr id="22536" name="Picture 9" descr="C:\Users\azza\Desktop\corpulmon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19653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619672" y="3356993"/>
            <a:ext cx="935162" cy="6493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708920"/>
            <a:ext cx="1944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Dilated right ventricle</a:t>
            </a:r>
            <a:endParaRPr lang="ar-EG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1907704" y="4077072"/>
            <a:ext cx="576263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528" y="3717032"/>
            <a:ext cx="1655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Thickened wall</a:t>
            </a:r>
            <a:endParaRPr lang="ar-EG" sz="2400" dirty="0"/>
          </a:p>
        </p:txBody>
      </p:sp>
      <p:pic>
        <p:nvPicPr>
          <p:cNvPr id="19470" name="Picture 14" descr="C:\cap\imagesCALXRDXE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580112" y="1988840"/>
            <a:ext cx="3214092" cy="23899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236296" y="1196752"/>
            <a:ext cx="19077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In Normal condition</a:t>
            </a:r>
            <a:endParaRPr lang="ar-EG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024" y="1196752"/>
            <a:ext cx="2520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In </a:t>
            </a:r>
            <a:r>
              <a:rPr lang="en-US" sz="2400" dirty="0" err="1" smtClean="0"/>
              <a:t>Schistosoma</a:t>
            </a:r>
            <a:r>
              <a:rPr lang="en-US" sz="2400" dirty="0" smtClean="0"/>
              <a:t> infection</a:t>
            </a:r>
            <a:endParaRPr lang="ar-EG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68344" y="3212976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6372200" y="3212976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912260" y="4113076"/>
            <a:ext cx="648072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156176" y="285293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1" name="Oval 30"/>
          <p:cNvSpPr/>
          <p:nvPr/>
        </p:nvSpPr>
        <p:spPr>
          <a:xfrm>
            <a:off x="6084168" y="30689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2" name="Oval 31"/>
          <p:cNvSpPr/>
          <p:nvPr/>
        </p:nvSpPr>
        <p:spPr>
          <a:xfrm>
            <a:off x="6012160" y="364502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3" name="Oval 32"/>
          <p:cNvSpPr/>
          <p:nvPr/>
        </p:nvSpPr>
        <p:spPr>
          <a:xfrm>
            <a:off x="5940152" y="328498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TextBox 33"/>
          <p:cNvSpPr txBox="1"/>
          <p:nvPr/>
        </p:nvSpPr>
        <p:spPr>
          <a:xfrm>
            <a:off x="5508104" y="4365104"/>
            <a:ext cx="3456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Enlarged right ventricle</a:t>
            </a:r>
            <a:endParaRPr lang="ar-EG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83968" y="2564904"/>
            <a:ext cx="13681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Trapped eggs</a:t>
            </a:r>
            <a:endParaRPr lang="ar-EG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364088" y="2852936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64088" y="3070548"/>
            <a:ext cx="648072" cy="70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64088" y="314096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64088" y="314096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3779912" y="112474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885162" y="2132062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012954" y="2132062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5085184"/>
            <a:ext cx="88204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Means: enlargement of right ventricle due to high blood pressure in the arteries of the lung</a:t>
            </a:r>
            <a:endParaRPr lang="ar-EG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532" grpId="0"/>
      <p:bldP spid="22533" grpId="0"/>
      <p:bldP spid="22534" grpId="0"/>
      <p:bldP spid="22535" grpId="0"/>
      <p:bldP spid="12" grpId="0"/>
      <p:bldP spid="15" grpId="0"/>
      <p:bldP spid="16" grpId="0"/>
      <p:bldP spid="21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388" y="115888"/>
            <a:ext cx="8713787" cy="649287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Diagnosis of </a:t>
            </a:r>
            <a:r>
              <a:rPr lang="en-US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Schistosomiasis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105275" y="1232495"/>
            <a:ext cx="93503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00113" y="1700808"/>
            <a:ext cx="73453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77057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0" y="2492970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Clinically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0" y="2924770"/>
            <a:ext cx="1871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(suggestive)</a:t>
            </a:r>
            <a:endParaRPr lang="ar-EG" sz="240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024982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3" name="TextBox 21"/>
          <p:cNvSpPr txBox="1">
            <a:spLocks noChangeArrowheads="1"/>
          </p:cNvSpPr>
          <p:nvPr/>
        </p:nvSpPr>
        <p:spPr bwMode="auto">
          <a:xfrm>
            <a:off x="2411413" y="2492970"/>
            <a:ext cx="230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Laboratory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21514" name="TextBox 22"/>
          <p:cNvSpPr txBox="1">
            <a:spLocks noChangeArrowheads="1"/>
          </p:cNvSpPr>
          <p:nvPr/>
        </p:nvSpPr>
        <p:spPr bwMode="auto">
          <a:xfrm>
            <a:off x="3276600" y="3645495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000099"/>
                </a:solidFill>
              </a:rPr>
              <a:t>1- Detection of eggs in </a:t>
            </a:r>
            <a:r>
              <a:rPr lang="en-US" sz="2400" dirty="0" smtClean="0">
                <a:solidFill>
                  <a:srgbClr val="000099"/>
                </a:solidFill>
              </a:rPr>
              <a:t>stool</a:t>
            </a:r>
            <a:endParaRPr lang="ar-EG" sz="2400" dirty="0">
              <a:solidFill>
                <a:srgbClr val="000099"/>
              </a:solidFill>
            </a:endParaRPr>
          </a:p>
        </p:txBody>
      </p:sp>
      <p:sp>
        <p:nvSpPr>
          <p:cNvPr id="21515" name="TextBox 23"/>
          <p:cNvSpPr txBox="1">
            <a:spLocks noChangeArrowheads="1"/>
          </p:cNvSpPr>
          <p:nvPr/>
        </p:nvSpPr>
        <p:spPr bwMode="auto">
          <a:xfrm>
            <a:off x="3276600" y="5012333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3- Serological tests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21516" name="TextBox 24"/>
          <p:cNvSpPr txBox="1">
            <a:spLocks noChangeArrowheads="1"/>
          </p:cNvSpPr>
          <p:nvPr/>
        </p:nvSpPr>
        <p:spPr bwMode="auto">
          <a:xfrm>
            <a:off x="3276600" y="4509095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2- Blood examination</a:t>
            </a:r>
            <a:endParaRPr lang="ar-EG" sz="2400">
              <a:solidFill>
                <a:srgbClr val="000099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472907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4859338" y="2492970"/>
            <a:ext cx="2305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Radiological imaging</a:t>
            </a:r>
            <a:endParaRPr lang="ar-EG" sz="2800">
              <a:solidFill>
                <a:srgbClr val="B0042D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920832" y="2025451"/>
            <a:ext cx="6477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20" name="TextBox 31"/>
          <p:cNvSpPr txBox="1">
            <a:spLocks noChangeArrowheads="1"/>
          </p:cNvSpPr>
          <p:nvPr/>
        </p:nvSpPr>
        <p:spPr bwMode="auto">
          <a:xfrm>
            <a:off x="7092950" y="249297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B0042D"/>
                </a:solidFill>
              </a:rPr>
              <a:t>Endoscopy </a:t>
            </a:r>
            <a:endParaRPr lang="ar-EG" sz="2800">
              <a:solidFill>
                <a:srgbClr val="B0042D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3358158"/>
            <a:ext cx="216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1- History of contact with infected water.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509095"/>
            <a:ext cx="27003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2- Clinical picture according to stage of infection.</a:t>
            </a:r>
            <a:endParaRPr lang="ar-EG" sz="2400">
              <a:solidFill>
                <a:srgbClr val="000099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159794" y="3825677"/>
            <a:ext cx="151288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2916238" y="3718520"/>
            <a:ext cx="360362" cy="1727200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414" grpId="0"/>
      <p:bldP spid="17415" grpId="0"/>
      <p:bldP spid="21513" grpId="0"/>
      <p:bldP spid="21514" grpId="0"/>
      <p:bldP spid="21515" grpId="0"/>
      <p:bldP spid="21516" grpId="0"/>
      <p:bldP spid="21518" grpId="0"/>
      <p:bldP spid="21520" grpId="0"/>
      <p:bldP spid="17" grpId="0"/>
      <p:bldP spid="18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3787" cy="57626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I- Laboratory Diagnosis</a:t>
            </a:r>
          </a:p>
        </p:txBody>
      </p:sp>
      <p:pic>
        <p:nvPicPr>
          <p:cNvPr id="14355" name="Picture 19" descr="egg in sto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5940152" y="1916832"/>
            <a:ext cx="1065213" cy="1441450"/>
          </a:xfrm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79512" y="764704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1- </a:t>
            </a:r>
            <a:r>
              <a:rPr lang="en-US" sz="2800" u="sng">
                <a:solidFill>
                  <a:srgbClr val="B0042D"/>
                </a:solidFill>
              </a:rPr>
              <a:t>Direct parasitological methods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323528" y="1340768"/>
            <a:ext cx="453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- Detection of </a:t>
            </a:r>
            <a:r>
              <a:rPr lang="en-US" sz="2400" i="1">
                <a:solidFill>
                  <a:srgbClr val="006600"/>
                </a:solidFill>
              </a:rPr>
              <a:t>S.mansoni </a:t>
            </a:r>
            <a:r>
              <a:rPr lang="en-US" sz="2400"/>
              <a:t>eggs </a:t>
            </a:r>
            <a:r>
              <a:rPr lang="en-US" sz="2400">
                <a:solidFill>
                  <a:srgbClr val="AD2F07"/>
                </a:solidFill>
              </a:rPr>
              <a:t>in stool </a:t>
            </a:r>
            <a:r>
              <a:rPr lang="en-US" sz="2400"/>
              <a:t>by direct smear method or by concentration method. 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323528" y="2564730"/>
            <a:ext cx="4716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- Kato thick faecal smear: for egg counting to assess the intensity of infection</a:t>
            </a: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323528" y="3788693"/>
            <a:ext cx="2268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- Rectal swab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23556" grpId="0"/>
      <p:bldP spid="23559" grpId="0"/>
      <p:bldP spid="23560" grpId="0"/>
      <p:bldP spid="235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57626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I- Laboratory Diagnosis</a:t>
            </a:r>
          </a:p>
        </p:txBody>
      </p:sp>
      <p:sp>
        <p:nvSpPr>
          <p:cNvPr id="24579" name="TextBox 14"/>
          <p:cNvSpPr txBox="1">
            <a:spLocks noChangeArrowheads="1"/>
          </p:cNvSpPr>
          <p:nvPr/>
        </p:nvSpPr>
        <p:spPr bwMode="auto">
          <a:xfrm>
            <a:off x="250825" y="1844675"/>
            <a:ext cx="410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Eosinophilia, leucocytosis. 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71438" y="765175"/>
            <a:ext cx="36718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2- </a:t>
            </a:r>
            <a:r>
              <a:rPr lang="en-US" sz="2800" u="sng">
                <a:solidFill>
                  <a:srgbClr val="B0042D"/>
                </a:solidFill>
              </a:rPr>
              <a:t>Blood examination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0" y="2349500"/>
            <a:ext cx="35290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800">
                <a:solidFill>
                  <a:srgbClr val="B0042D"/>
                </a:solidFill>
              </a:rPr>
              <a:t>3- </a:t>
            </a:r>
            <a:r>
              <a:rPr lang="en-US" sz="2800" u="sng">
                <a:solidFill>
                  <a:srgbClr val="B0042D"/>
                </a:solidFill>
              </a:rPr>
              <a:t>Serological Tests</a:t>
            </a:r>
            <a:r>
              <a:rPr lang="en-US" sz="2800">
                <a:solidFill>
                  <a:srgbClr val="B0042D"/>
                </a:solidFill>
              </a:rPr>
              <a:t>: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72723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/>
              <a:t>Detection of </a:t>
            </a:r>
            <a:r>
              <a:rPr lang="en-US" sz="2400">
                <a:solidFill>
                  <a:srgbClr val="000099"/>
                </a:solidFill>
              </a:rPr>
              <a:t>anti-</a:t>
            </a:r>
            <a:r>
              <a:rPr lang="en-US" sz="2400" i="1">
                <a:solidFill>
                  <a:srgbClr val="000099"/>
                </a:solidFill>
              </a:rPr>
              <a:t>Schistosoma </a:t>
            </a:r>
            <a:r>
              <a:rPr lang="en-US" sz="2400">
                <a:solidFill>
                  <a:srgbClr val="000099"/>
                </a:solidFill>
              </a:rPr>
              <a:t>antibodies or antigen</a:t>
            </a:r>
            <a:r>
              <a:rPr lang="en-US" sz="2400"/>
              <a:t> in patient’s serum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50825" y="364490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a- IHAT (Indirect Haemagglutination test)</a:t>
            </a:r>
          </a:p>
        </p:txBody>
      </p:sp>
      <p:pic>
        <p:nvPicPr>
          <p:cNvPr id="30" name="Picture 12" descr="C:\cap\separating seru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452320" y="2204864"/>
            <a:ext cx="1489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ELISA plate"/>
          <p:cNvPicPr>
            <a:picLocks noChangeAspect="1" noChangeArrowheads="1"/>
          </p:cNvPicPr>
          <p:nvPr/>
        </p:nvPicPr>
        <p:blipFill>
          <a:blip r:embed="rId3" cstate="print">
            <a:lum bright="-10000" contrast="48000"/>
          </a:blip>
          <a:srcRect/>
          <a:stretch>
            <a:fillRect/>
          </a:stretch>
        </p:blipFill>
        <p:spPr bwMode="auto">
          <a:xfrm>
            <a:off x="179512" y="4653136"/>
            <a:ext cx="23288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5507038" y="4294188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5646738" y="4437063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5503863" y="4581525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5" name="Oval 43"/>
          <p:cNvSpPr>
            <a:spLocks noChangeArrowheads="1"/>
          </p:cNvSpPr>
          <p:nvPr/>
        </p:nvSpPr>
        <p:spPr bwMode="auto">
          <a:xfrm>
            <a:off x="5360988" y="4437063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4643438" y="4510088"/>
            <a:ext cx="8636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2411413" y="4508500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Latex particles</a:t>
            </a: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flipH="1" flipV="1">
            <a:off x="4643438" y="4365624"/>
            <a:ext cx="720650" cy="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185863" y="4076700"/>
            <a:ext cx="345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Sensitized sheep RBCs</a:t>
            </a: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H="1">
            <a:off x="5292725" y="4292600"/>
            <a:ext cx="2159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 flipH="1" flipV="1">
            <a:off x="5075238" y="4149725"/>
            <a:ext cx="215900" cy="1460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H="1">
            <a:off x="5578475" y="4294188"/>
            <a:ext cx="2159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 flipV="1">
            <a:off x="5722938" y="4294188"/>
            <a:ext cx="71437" cy="1444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H="1">
            <a:off x="5794375" y="4149725"/>
            <a:ext cx="217488" cy="1444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H="1" flipV="1">
            <a:off x="5722938" y="4510088"/>
            <a:ext cx="73025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H="1" flipV="1">
            <a:off x="5578475" y="4654550"/>
            <a:ext cx="215900" cy="714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flipH="1" flipV="1">
            <a:off x="5794375" y="4725988"/>
            <a:ext cx="144463" cy="1444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 flipH="1">
            <a:off x="5291138" y="4654550"/>
            <a:ext cx="215900" cy="714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49" name="Line 64"/>
          <p:cNvSpPr>
            <a:spLocks noChangeShapeType="1"/>
          </p:cNvSpPr>
          <p:nvPr/>
        </p:nvSpPr>
        <p:spPr bwMode="auto">
          <a:xfrm flipH="1">
            <a:off x="5075238" y="4725988"/>
            <a:ext cx="215900" cy="1428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H="1" flipV="1">
            <a:off x="5291138" y="4292600"/>
            <a:ext cx="71437" cy="1428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 flipV="1">
            <a:off x="5291138" y="4508500"/>
            <a:ext cx="71437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52" name="Oval 39"/>
          <p:cNvSpPr>
            <a:spLocks noChangeArrowheads="1"/>
          </p:cNvSpPr>
          <p:nvPr/>
        </p:nvSpPr>
        <p:spPr bwMode="auto">
          <a:xfrm>
            <a:off x="5435600" y="4365625"/>
            <a:ext cx="215900" cy="2159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53" name="Picture 3" descr="haemagglutination t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>
          <a:xfrm rot="5400000">
            <a:off x="5694141" y="4467099"/>
            <a:ext cx="2004190" cy="1368153"/>
          </a:xfrm>
        </p:spPr>
      </p:pic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5146675" y="47244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+ve</a:t>
            </a: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5220072" y="5949280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-</a:t>
            </a:r>
            <a:r>
              <a:rPr lang="en-US" sz="2400" dirty="0" err="1"/>
              <a:t>ve</a:t>
            </a:r>
            <a:endParaRPr lang="en-US" sz="2400" dirty="0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5507533" y="5661818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5647233" y="5804693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5504358" y="5949156"/>
            <a:ext cx="73025" cy="71437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5361483" y="5804693"/>
            <a:ext cx="73025" cy="71438"/>
          </a:xfrm>
          <a:prstGeom prst="ellipse">
            <a:avLst/>
          </a:prstGeom>
          <a:solidFill>
            <a:srgbClr val="B0042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0" name="Oval 39"/>
          <p:cNvSpPr>
            <a:spLocks noChangeArrowheads="1"/>
          </p:cNvSpPr>
          <p:nvPr/>
        </p:nvSpPr>
        <p:spPr bwMode="auto">
          <a:xfrm>
            <a:off x="5436096" y="5733256"/>
            <a:ext cx="215900" cy="2159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4615" name="TextBox 60"/>
          <p:cNvSpPr txBox="1">
            <a:spLocks noChangeArrowheads="1"/>
          </p:cNvSpPr>
          <p:nvPr/>
        </p:nvSpPr>
        <p:spPr bwMode="auto">
          <a:xfrm>
            <a:off x="3203575" y="2349500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(Immunodiagnostic Tests)</a:t>
            </a:r>
            <a:endParaRPr lang="ar-EG" sz="2400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5576" y="1196975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 err="1" smtClean="0"/>
              <a:t>Anaemia</a:t>
            </a:r>
            <a:r>
              <a:rPr lang="en-US" sz="2400" dirty="0"/>
              <a:t> </a:t>
            </a:r>
            <a:r>
              <a:rPr lang="en-US" sz="2400" dirty="0" smtClean="0"/>
              <a:t>due to </a:t>
            </a:r>
            <a:endParaRPr lang="en-US" sz="2400" dirty="0"/>
          </a:p>
        </p:txBody>
      </p:sp>
      <p:sp>
        <p:nvSpPr>
          <p:cNvPr id="62" name="Left Brace 61"/>
          <p:cNvSpPr/>
          <p:nvPr/>
        </p:nvSpPr>
        <p:spPr>
          <a:xfrm>
            <a:off x="3203575" y="1125538"/>
            <a:ext cx="863600" cy="71913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067175" y="765175"/>
            <a:ext cx="381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1- Egg extrusion</a:t>
            </a:r>
            <a:endParaRPr lang="ar-EG" sz="240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508625" y="1052513"/>
            <a:ext cx="3455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Iron deficiency anaemia</a:t>
            </a:r>
            <a:endParaRPr lang="ar-EG" sz="240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140200" y="1484313"/>
            <a:ext cx="2663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2- Hypersplenism </a:t>
            </a:r>
            <a:endParaRPr lang="ar-EG" sz="240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580063" y="1773238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/>
              <a:t>Haemolytic anaemia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0"/>
                            </p:stCondLst>
                            <p:childTnLst>
                              <p:par>
                                <p:cTn id="1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00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500"/>
                            </p:stCondLst>
                            <p:childTnLst>
                              <p:par>
                                <p:cTn id="2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4579" grpId="0"/>
      <p:bldP spid="24580" grpId="0"/>
      <p:bldP spid="24581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4615" grpId="0"/>
      <p:bldP spid="61" grpId="0"/>
      <p:bldP spid="62" grpId="0" animBg="1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6" name="Picture 10" descr="fluorescent step 3"/>
          <p:cNvPicPr>
            <a:picLocks noChangeAspect="1" noChangeArrowheads="1"/>
          </p:cNvPicPr>
          <p:nvPr/>
        </p:nvPicPr>
        <p:blipFill>
          <a:blip r:embed="rId2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5940425" y="5084763"/>
            <a:ext cx="28432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188913"/>
            <a:ext cx="8243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b- ELISA (Enzyme-linked immunosorbent assay)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0" y="4797425"/>
            <a:ext cx="7380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c- IFAT (Indirect Fluorescent Antibody test)</a:t>
            </a:r>
          </a:p>
        </p:txBody>
      </p:sp>
      <p:pic>
        <p:nvPicPr>
          <p:cNvPr id="101384" name="Picture 8" descr="fluorescent step1"/>
          <p:cNvPicPr>
            <a:picLocks noChangeAspect="1" noChangeArrowheads="1"/>
          </p:cNvPicPr>
          <p:nvPr/>
        </p:nvPicPr>
        <p:blipFill>
          <a:blip r:embed="rId3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323850" y="6092825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5" name="Picture 9" descr="fluorescent step2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</a:blip>
          <a:srcRect/>
          <a:stretch>
            <a:fillRect/>
          </a:stretch>
        </p:blipFill>
        <p:spPr bwMode="auto">
          <a:xfrm>
            <a:off x="3203575" y="5732463"/>
            <a:ext cx="24241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763713" y="57324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wash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859338" y="5732463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wash</a:t>
            </a:r>
          </a:p>
        </p:txBody>
      </p:sp>
      <p:pic>
        <p:nvPicPr>
          <p:cNvPr id="101390" name="Picture 14" descr="indirect ELISA 4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6732588" y="1412875"/>
            <a:ext cx="10080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 descr="indirect ELISA 1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>
            <a:off x="827088" y="1412875"/>
            <a:ext cx="987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2" name="Picture 16" descr="indirect ELISA 2"/>
          <p:cNvPicPr>
            <a:picLocks noChangeAspect="1" noChangeArrowheads="1"/>
          </p:cNvPicPr>
          <p:nvPr/>
        </p:nvPicPr>
        <p:blipFill>
          <a:blip r:embed="rId7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843213" y="1412875"/>
            <a:ext cx="10080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1979613" y="2133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995738" y="2133600"/>
            <a:ext cx="646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6011863" y="2133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908175" y="17002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3851275" y="170021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pic>
        <p:nvPicPr>
          <p:cNvPr id="101398" name="Picture 22" descr="indirect ELISA 3"/>
          <p:cNvPicPr>
            <a:picLocks noChangeAspect="1" noChangeArrowheads="1"/>
          </p:cNvPicPr>
          <p:nvPr/>
        </p:nvPicPr>
        <p:blipFill>
          <a:blip r:embed="rId8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787900" y="1412875"/>
            <a:ext cx="10080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5940425" y="17002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7631113" y="1484313"/>
            <a:ext cx="1512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Ab detected</a:t>
            </a:r>
          </a:p>
        </p:txBody>
      </p:sp>
      <p:pic>
        <p:nvPicPr>
          <p:cNvPr id="101402" name="Picture 26" descr="ELISA test -3"/>
          <p:cNvPicPr>
            <a:picLocks noChangeAspect="1" noChangeArrowheads="1"/>
          </p:cNvPicPr>
          <p:nvPr/>
        </p:nvPicPr>
        <p:blipFill>
          <a:blip r:embed="rId9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827088" y="3717925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3" name="Picture 27" descr="ELISA test -2"/>
          <p:cNvPicPr>
            <a:picLocks noChangeAspect="1" noChangeArrowheads="1"/>
          </p:cNvPicPr>
          <p:nvPr/>
        </p:nvPicPr>
        <p:blipFill>
          <a:blip r:embed="rId10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2771775" y="3644900"/>
            <a:ext cx="10795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4" name="Picture 28" descr="ELISA test -1"/>
          <p:cNvPicPr>
            <a:picLocks noChangeAspect="1" noChangeArrowheads="1"/>
          </p:cNvPicPr>
          <p:nvPr/>
        </p:nvPicPr>
        <p:blipFill>
          <a:blip r:embed="rId11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787900" y="3644900"/>
            <a:ext cx="10556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5" name="Picture 29" descr="ELISA test"/>
          <p:cNvPicPr>
            <a:picLocks noChangeAspect="1" noChangeArrowheads="1"/>
          </p:cNvPicPr>
          <p:nvPr/>
        </p:nvPicPr>
        <p:blipFill>
          <a:blip r:embed="rId12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6732588" y="3716338"/>
            <a:ext cx="100806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1979613" y="42926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3995738" y="42926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6011863" y="429260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1908175" y="39338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3851275" y="393382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5940425" y="3933825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wash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7596188" y="3789363"/>
            <a:ext cx="1547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Ag detected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250825" y="620713"/>
            <a:ext cx="198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Coating with Schisto Ag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250825" y="2636838"/>
            <a:ext cx="2089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Coating with anti-Schisto MAb</a:t>
            </a: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0" y="5661025"/>
            <a:ext cx="176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Schisto Ag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2700338" y="5445125"/>
            <a:ext cx="1439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Patient serum</a:t>
            </a: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7740650" y="5373688"/>
            <a:ext cx="1547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00000"/>
                </a:solidFill>
              </a:rPr>
              <a:t>Ab detected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167063" y="166528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27313" y="692150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Patient’s serum</a:t>
            </a:r>
            <a:endParaRPr lang="ar-EG" sz="2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56100" y="692150"/>
            <a:ext cx="1871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111750" y="166528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16688" y="981075"/>
            <a:ext cx="151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substrate</a:t>
            </a:r>
            <a:endParaRPr lang="ar-EG" sz="240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054850" y="1593850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150144" y="1594644"/>
            <a:ext cx="363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1077913" y="3970338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095625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183188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054850" y="3897313"/>
            <a:ext cx="361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516216" y="3284984"/>
            <a:ext cx="1512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substrate</a:t>
            </a:r>
            <a:endParaRPr lang="ar-EG" sz="2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555875" y="2924175"/>
            <a:ext cx="1439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dirty="0"/>
              <a:t>Patient’s </a:t>
            </a:r>
            <a:r>
              <a:rPr lang="en-US" sz="2400" dirty="0" smtClean="0"/>
              <a:t>serum</a:t>
            </a:r>
            <a:endParaRPr lang="ar-EG" sz="24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84663" y="292417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Ab linked to enzyme</a:t>
            </a:r>
            <a:endParaRPr lang="ar-EG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1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  <p:bldP spid="101383" grpId="0"/>
      <p:bldP spid="101387" grpId="0"/>
      <p:bldP spid="101388" grpId="0"/>
      <p:bldP spid="101393" grpId="0" animBg="1"/>
      <p:bldP spid="101394" grpId="0" animBg="1"/>
      <p:bldP spid="101395" grpId="0" animBg="1"/>
      <p:bldP spid="101396" grpId="0"/>
      <p:bldP spid="101397" grpId="0"/>
      <p:bldP spid="101399" grpId="0"/>
      <p:bldP spid="101401" grpId="0"/>
      <p:bldP spid="101406" grpId="0" animBg="1"/>
      <p:bldP spid="101407" grpId="0" animBg="1"/>
      <p:bldP spid="101408" grpId="0" animBg="1"/>
      <p:bldP spid="101409" grpId="0"/>
      <p:bldP spid="101410" grpId="0"/>
      <p:bldP spid="101411" grpId="0"/>
      <p:bldP spid="101412" grpId="0"/>
      <p:bldP spid="101413" grpId="0"/>
      <p:bldP spid="101426" grpId="0"/>
      <p:bldP spid="101427" grpId="0"/>
      <p:bldP spid="101428" grpId="0"/>
      <p:bldP spid="37" grpId="0"/>
      <p:bldP spid="38" grpId="0"/>
      <p:bldP spid="40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radiology of intest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2" y="1916832"/>
            <a:ext cx="2190750" cy="2979737"/>
          </a:xfrm>
          <a:noFill/>
        </p:spPr>
      </p:pic>
      <p:sp>
        <p:nvSpPr>
          <p:cNvPr id="37903" name="Rectangle 15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274638"/>
            <a:ext cx="4619625" cy="777875"/>
          </a:xfrm>
          <a:solidFill>
            <a:srgbClr val="FFCC00"/>
          </a:solidFill>
        </p:spPr>
        <p:txBody>
          <a:bodyPr/>
          <a:lstStyle/>
          <a:p>
            <a:pPr rtl="0" eaLnBrk="1" hangingPunct="1"/>
            <a:r>
              <a:rPr lang="en-US" sz="3200" smtClean="0"/>
              <a:t>II- Radiological imaging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57237" y="5014044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Intestinal affection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0" y="1269132"/>
            <a:ext cx="3313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i="1"/>
              <a:t>S.mansoni </a:t>
            </a:r>
            <a:r>
              <a:rPr lang="en-US" sz="2800"/>
              <a:t>infection</a:t>
            </a:r>
            <a:endParaRPr lang="en-US" sz="2800" i="1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1549400" y="3358282"/>
            <a:ext cx="0" cy="17272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44008" y="332656"/>
            <a:ext cx="4320480" cy="706437"/>
          </a:xfrm>
          <a:prstGeom prst="rect">
            <a:avLst/>
          </a:prstGeom>
          <a:solidFill>
            <a:srgbClr val="FF9900"/>
          </a:soli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المناظير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III- Endoscopy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67944" y="1196752"/>
            <a:ext cx="0" cy="47525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6" descr="colonoscopy 4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>
          <a:xfrm>
            <a:off x="4139952" y="2277964"/>
            <a:ext cx="4824536" cy="3887340"/>
          </a:xfrm>
          <a:prstGeom prst="rect">
            <a:avLst/>
          </a:prstGeom>
          <a:noFill/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59225" y="1412776"/>
            <a:ext cx="5149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Colonoscopy, sigmoidoscopy in </a:t>
            </a:r>
            <a:r>
              <a:rPr lang="en-US" sz="2800" i="1">
                <a:solidFill>
                  <a:srgbClr val="008000"/>
                </a:solidFill>
              </a:rPr>
              <a:t>S.mansoni</a:t>
            </a:r>
            <a:endParaRPr lang="en-US" sz="280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0" y="6093296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Done in </a:t>
            </a:r>
            <a:r>
              <a:rPr lang="en-US" sz="2400" dirty="0">
                <a:solidFill>
                  <a:srgbClr val="000099"/>
                </a:solidFill>
              </a:rPr>
              <a:t>chronic cases </a:t>
            </a:r>
            <a:r>
              <a:rPr lang="en-US" sz="2400" dirty="0"/>
              <a:t>to detect lesions and take biopsies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5" grpId="0"/>
      <p:bldP spid="37910" grpId="0" animBg="1"/>
      <p:bldP spid="19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071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3645024"/>
            <a:ext cx="3384376" cy="2448272"/>
          </a:xfrm>
          <a:prstGeom prst="rect">
            <a:avLst/>
          </a:prstGeom>
          <a:noFill/>
        </p:spPr>
      </p:pic>
      <p:pic>
        <p:nvPicPr>
          <p:cNvPr id="7" name="Picture 4" descr="granuloma colon_S88-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5815844" y="3265276"/>
            <a:ext cx="2232248" cy="3279775"/>
          </a:xfrm>
          <a:prstGeom prst="rect">
            <a:avLst/>
          </a:prstGeom>
          <a:noFill/>
        </p:spPr>
      </p:pic>
      <p:pic>
        <p:nvPicPr>
          <p:cNvPr id="8" name="Picture 3" descr="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64088" y="260648"/>
            <a:ext cx="3003550" cy="3384376"/>
          </a:xfrm>
          <a:prstGeom prst="rect">
            <a:avLst/>
          </a:prstGeom>
          <a:noFill/>
        </p:spPr>
      </p:pic>
      <p:pic>
        <p:nvPicPr>
          <p:cNvPr id="9" name="Picture 6" descr="corpulmon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31640" y="188640"/>
            <a:ext cx="2892425" cy="3268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23850" y="188913"/>
            <a:ext cx="8496300" cy="576262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Treatment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411413" y="908050"/>
            <a:ext cx="4038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4" descr="Pzq_DISTO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908721"/>
            <a:ext cx="2406997" cy="1728192"/>
          </a:xfrm>
          <a:prstGeom prst="rect">
            <a:avLst/>
          </a:prstGeom>
          <a:noFill/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83568" y="0"/>
            <a:ext cx="7128792" cy="620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23528" y="1988840"/>
            <a:ext cx="8496300" cy="5357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Praziquantel (Biltricide):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For all schistosome species.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Dose:40 mg/kg single oral dose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Oxamniquine (vancil):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For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S. mansoni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Dose: 30 mg/kg for 2 days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p"/>
      <p:bldP spid="23" grpId="0" build="p"/>
      <p:bldP spid="24" grpId="0"/>
      <p:bldP spid="2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water_safety_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29237" y="908348"/>
            <a:ext cx="3365500" cy="21590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4462" y="260648"/>
            <a:ext cx="8424863" cy="584775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and Control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124248"/>
            <a:ext cx="403225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-</a:t>
            </a:r>
            <a:r>
              <a:rPr lang="en-US" sz="2000"/>
              <a:t> </a:t>
            </a:r>
            <a:r>
              <a:rPr lang="en-US" sz="2800">
                <a:solidFill>
                  <a:srgbClr val="B0042D"/>
                </a:solidFill>
              </a:rPr>
              <a:t>Mass treatment.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- Health Education.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- Snail control: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    Physical methods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    Biological methods</a:t>
            </a:r>
          </a:p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B0042D"/>
                </a:solidFill>
              </a:rPr>
              <a:t>    Chemical methods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08512" y="1411585"/>
            <a:ext cx="792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6000"/>
              <a:t>X</a:t>
            </a:r>
          </a:p>
        </p:txBody>
      </p:sp>
      <p:pic>
        <p:nvPicPr>
          <p:cNvPr id="14" name="Picture 13" descr="Biomphalaria s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72337" y="3284835"/>
            <a:ext cx="1223963" cy="1035050"/>
          </a:xfrm>
          <a:prstGeom prst="rect">
            <a:avLst/>
          </a:prstGeom>
          <a:noFill/>
        </p:spPr>
      </p:pic>
      <p:pic>
        <p:nvPicPr>
          <p:cNvPr id="15" name="Picture 15" descr="Bulinus truncatus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192837" y="3284835"/>
            <a:ext cx="812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Balanitis aegyptica"/>
          <p:cNvPicPr>
            <a:picLocks noChangeAspect="1" noChangeArrowheads="1"/>
          </p:cNvPicPr>
          <p:nvPr/>
        </p:nvPicPr>
        <p:blipFill>
          <a:blip r:embed="rId5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744912" y="2348210"/>
            <a:ext cx="12969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copper sulphate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040312" y="4148435"/>
            <a:ext cx="588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00450" y="3572173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Balanites aegyptica 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87787" y="4580235"/>
            <a:ext cx="1225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/>
              <a:t>Copper sulphate</a:t>
            </a:r>
          </a:p>
        </p:txBody>
      </p:sp>
      <p:sp>
        <p:nvSpPr>
          <p:cNvPr id="20" name="Footer Placeholder 13"/>
          <p:cNvSpPr txBox="1">
            <a:spLocks/>
          </p:cNvSpPr>
          <p:nvPr/>
        </p:nvSpPr>
        <p:spPr bwMode="auto">
          <a:xfrm>
            <a:off x="1872332" y="532318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Cercarial Dermatitis </a:t>
            </a:r>
            <a:r>
              <a:rPr lang="en-US" sz="2800" b="1" dirty="0" smtClean="0"/>
              <a:t>(Bather’s itch)</a:t>
            </a:r>
            <a:endParaRPr lang="en-US" sz="32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8496300" cy="5616575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500" smtClean="0"/>
              <a:t> </a:t>
            </a:r>
            <a:r>
              <a:rPr lang="en-US" sz="2800" smtClean="0"/>
              <a:t>A condition that occurs due to penetration of cercariae of </a:t>
            </a:r>
            <a:r>
              <a:rPr lang="en-US" sz="2800" u="sng" smtClean="0">
                <a:solidFill>
                  <a:srgbClr val="0000CC"/>
                </a:solidFill>
              </a:rPr>
              <a:t>non-human species</a:t>
            </a:r>
            <a:r>
              <a:rPr lang="en-US" sz="2800" smtClean="0"/>
              <a:t> of schistosomes the skin of man.</a:t>
            </a:r>
          </a:p>
          <a:p>
            <a:pPr algn="ctr" rtl="0" eaLnBrk="1" hangingPunct="1">
              <a:buFontTx/>
              <a:buNone/>
            </a:pPr>
            <a:r>
              <a:rPr lang="en-US" sz="2800" smtClean="0">
                <a:solidFill>
                  <a:srgbClr val="008000"/>
                </a:solidFill>
              </a:rPr>
              <a:t>Cercariae cannot go beyond the germinal layer.</a:t>
            </a:r>
          </a:p>
          <a:p>
            <a:pPr algn="l" rtl="0" eaLnBrk="1" hangingPunct="1">
              <a:buFontTx/>
              <a:buNone/>
            </a:pPr>
            <a:endParaRPr lang="en-US" sz="1200" smtClean="0">
              <a:solidFill>
                <a:srgbClr val="3333FF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sz="2800" u="sng" smtClean="0">
                <a:solidFill>
                  <a:srgbClr val="0000CC"/>
                </a:solidFill>
              </a:rPr>
              <a:t>Clinical picture</a:t>
            </a:r>
            <a:r>
              <a:rPr lang="en-US" sz="2800" smtClean="0">
                <a:solidFill>
                  <a:srgbClr val="0000CC"/>
                </a:solidFill>
              </a:rPr>
              <a:t>: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0000CC"/>
                </a:solidFill>
              </a:rPr>
              <a:t>Dermatitis, itching, oedema and                    secondary bacterial infection.</a:t>
            </a:r>
          </a:p>
          <a:p>
            <a:pPr algn="l" rtl="0" eaLnBrk="1" hangingPunct="1">
              <a:buFontTx/>
              <a:buNone/>
            </a:pPr>
            <a:endParaRPr lang="en-US" sz="1200" smtClean="0">
              <a:solidFill>
                <a:srgbClr val="0000CC"/>
              </a:solidFill>
            </a:endParaRPr>
          </a:p>
          <a:p>
            <a:pPr algn="l" rtl="0" eaLnBrk="1" hangingPunct="1">
              <a:buFontTx/>
              <a:buNone/>
            </a:pPr>
            <a:r>
              <a:rPr lang="en-US" sz="2800" u="sng" smtClean="0">
                <a:solidFill>
                  <a:srgbClr val="B0042D"/>
                </a:solidFill>
              </a:rPr>
              <a:t>Treatment</a:t>
            </a:r>
            <a:r>
              <a:rPr lang="en-US" sz="2800" smtClean="0">
                <a:solidFill>
                  <a:srgbClr val="B0042D"/>
                </a:solidFill>
              </a:rPr>
              <a:t>: 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B0042D"/>
                </a:solidFill>
              </a:rPr>
              <a:t>Antipruritics, antihistamincs,</a:t>
            </a:r>
          </a:p>
          <a:p>
            <a:pPr algn="l" rtl="0" eaLnBrk="1" hangingPunct="1">
              <a:buFontTx/>
              <a:buNone/>
            </a:pPr>
            <a:r>
              <a:rPr lang="en-US" sz="2800" smtClean="0">
                <a:solidFill>
                  <a:srgbClr val="B0042D"/>
                </a:solidFill>
              </a:rPr>
              <a:t> antibiotics.</a:t>
            </a:r>
          </a:p>
          <a:p>
            <a:pPr algn="l" rtl="0" eaLnBrk="1" hangingPunct="1">
              <a:buFontTx/>
              <a:buNone/>
            </a:pPr>
            <a:endParaRPr lang="en-US" sz="1200" smtClean="0">
              <a:solidFill>
                <a:srgbClr val="B0042D"/>
              </a:solidFill>
            </a:endParaRPr>
          </a:p>
        </p:txBody>
      </p:sp>
      <p:pic>
        <p:nvPicPr>
          <p:cNvPr id="16389" name="Picture 5" descr="cercarial dermatit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>
          <a:xfrm>
            <a:off x="5651500" y="2781300"/>
            <a:ext cx="3348038" cy="2744788"/>
          </a:xfrm>
          <a:noFill/>
        </p:spPr>
      </p:pic>
      <p:pic>
        <p:nvPicPr>
          <p:cNvPr id="16390" name="Picture 6" descr="cercarial dermatiti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4859338" y="4437063"/>
            <a:ext cx="720725" cy="1439862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71600" y="188640"/>
            <a:ext cx="7772400" cy="1224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1412776"/>
            <a:ext cx="8677275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Has separate sexes.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Lives in blood.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Has non-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operculated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eggs.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Has no Redia stage.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Has no encysted metacercaria.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Common species affecting man: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S. mansoni, S. haematobium,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S. japonicum, S. intercalatum and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S. mekongi.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67544" y="188640"/>
            <a:ext cx="8353425" cy="1008063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rtl="0" eaLnBrk="0" hangingPunct="0">
              <a:defRPr/>
            </a:pPr>
            <a:r>
              <a:rPr lang="en-US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Schistosoma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differs from other trematodes in:</a:t>
            </a:r>
            <a:endParaRPr lang="en-US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2795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268760"/>
            <a:ext cx="612068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Sexes: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separate</a:t>
            </a: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Female: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cylindrical</a:t>
            </a: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Male: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flattened, folded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gynaecophoric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 canal).</a:t>
            </a: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Suckers: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oral &amp; ventral (smaller in females).</a:t>
            </a:r>
          </a:p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sym typeface="Wingdings" pitchFamily="2" charset="2"/>
              </a:rPr>
              <a:t>Digestive system: </a:t>
            </a:r>
          </a:p>
          <a:p>
            <a:pPr marL="742950" marR="0" lvl="1" indent="-28575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  <a:sym typeface="Wingdings" pitchFamily="2" charset="2"/>
              </a:rPr>
              <a:t>No muscular Pharynx Intestinal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  <a:sym typeface="Wingdings" pitchFamily="2" charset="2"/>
              </a:rPr>
              <a:t>ceaca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  <a:sym typeface="Wingdings" pitchFamily="2" charset="2"/>
              </a:rPr>
              <a:t>  reunite in a single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  <a:sym typeface="Wingdings" pitchFamily="2" charset="2"/>
              </a:rPr>
              <a:t>caecum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+mn-cs"/>
                <a:sym typeface="Wingdings" pitchFamily="2" charset="2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</p:txBody>
      </p:sp>
      <p:pic>
        <p:nvPicPr>
          <p:cNvPr id="4" name="Picture 4" descr="schi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13425" y="1214438"/>
            <a:ext cx="3187700" cy="47244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528" y="188640"/>
            <a:ext cx="8353425" cy="86409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rgbClr val="FF0000"/>
                </a:solidFill>
                <a:latin typeface="Arial Black" pitchFamily="34" charset="0"/>
              </a:rPr>
              <a:t>Adult Morphology</a:t>
            </a:r>
            <a:endParaRPr lang="en-US" sz="36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3" name="Group 29"/>
          <p:cNvGraphicFramePr>
            <a:graphicFrameLocks/>
          </p:cNvGraphicFramePr>
          <p:nvPr/>
        </p:nvGraphicFramePr>
        <p:xfrm>
          <a:off x="357188" y="785813"/>
          <a:ext cx="8472517" cy="3627136"/>
        </p:xfrm>
        <a:graphic>
          <a:graphicData uri="http://schemas.openxmlformats.org/drawingml/2006/table">
            <a:tbl>
              <a:tblPr/>
              <a:tblGrid>
                <a:gridCol w="2745723"/>
                <a:gridCol w="2981071"/>
                <a:gridCol w="2745723"/>
              </a:tblGrid>
              <a:tr h="105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S. mansoni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S. japonicum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6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8x1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15xo.5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Testes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6-9 testes in cluster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6-8 testes in a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Cuticle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course tubercles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No tubercles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8" descr="S"/>
          <p:cNvPicPr>
            <a:picLocks noChangeAspect="1" noChangeArrowheads="1"/>
          </p:cNvPicPr>
          <p:nvPr/>
        </p:nvPicPr>
        <p:blipFill>
          <a:blip r:embed="rId2" cstate="print"/>
          <a:srcRect l="39601" t="3412" r="14507" b="62122"/>
          <a:stretch>
            <a:fillRect/>
          </a:stretch>
        </p:blipFill>
        <p:spPr>
          <a:xfrm>
            <a:off x="6648450" y="4357689"/>
            <a:ext cx="2281238" cy="1735608"/>
          </a:xfrm>
          <a:prstGeom prst="rect">
            <a:avLst/>
          </a:prstGeom>
          <a:noFill/>
        </p:spPr>
      </p:pic>
      <p:pic>
        <p:nvPicPr>
          <p:cNvPr id="5" name="Picture 27" descr="Schistosoma_mansoni_male_2"/>
          <p:cNvPicPr>
            <a:picLocks noChangeAspect="1" noChangeArrowheads="1"/>
          </p:cNvPicPr>
          <p:nvPr/>
        </p:nvPicPr>
        <p:blipFill>
          <a:blip r:embed="rId3" cstate="print"/>
          <a:srcRect t="20898" b="14648"/>
          <a:stretch>
            <a:fillRect/>
          </a:stretch>
        </p:blipFill>
        <p:spPr>
          <a:xfrm>
            <a:off x="2987824" y="4437112"/>
            <a:ext cx="3602038" cy="1811610"/>
          </a:xfrm>
          <a:prstGeom prst="rect">
            <a:avLst/>
          </a:prstGeom>
          <a:noFill/>
        </p:spPr>
      </p:pic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4800600" y="4343400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ar-EG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64807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rgbClr val="FF0000"/>
                </a:solidFill>
                <a:latin typeface="Arial Black" pitchFamily="34" charset="0"/>
              </a:rPr>
              <a:t>Male</a:t>
            </a:r>
            <a:endParaRPr lang="en-US" sz="3600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0405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Female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363272" cy="527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395536" y="908720"/>
          <a:ext cx="8352928" cy="2712720"/>
        </p:xfrm>
        <a:graphic>
          <a:graphicData uri="http://schemas.openxmlformats.org/drawingml/2006/table">
            <a:tbl>
              <a:tblPr/>
              <a:tblGrid>
                <a:gridCol w="2743200"/>
                <a:gridCol w="2667000"/>
                <a:gridCol w="294272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mansoni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japonicum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14x0.15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26x0.3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ovary ant. 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Ovary in the middle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Vitelline glands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vit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gl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 post 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Vit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. gl. in post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8" descr="s jap f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8145" y="3933056"/>
            <a:ext cx="2808312" cy="2057400"/>
          </a:xfrm>
          <a:prstGeom prst="rect">
            <a:avLst/>
          </a:prstGeom>
          <a:noFill/>
        </p:spPr>
      </p:pic>
      <p:pic>
        <p:nvPicPr>
          <p:cNvPr id="7" name="Picture 27" descr="schistosomamans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3933056"/>
            <a:ext cx="2792412" cy="2106613"/>
          </a:xfrm>
          <a:prstGeom prst="rect">
            <a:avLst/>
          </a:prstGeom>
          <a:noFill/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019800" y="4191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ar-EG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76064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Egg</a:t>
            </a:r>
            <a:endParaRPr 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Group 35"/>
          <p:cNvGraphicFramePr>
            <a:graphicFrameLocks/>
          </p:cNvGraphicFramePr>
          <p:nvPr/>
        </p:nvGraphicFramePr>
        <p:xfrm>
          <a:off x="241300" y="908050"/>
          <a:ext cx="8260680" cy="3502308"/>
        </p:xfrm>
        <a:graphic>
          <a:graphicData uri="http://schemas.openxmlformats.org/drawingml/2006/table">
            <a:tbl>
              <a:tblPr/>
              <a:tblGrid>
                <a:gridCol w="1492250"/>
                <a:gridCol w="4634830"/>
                <a:gridCol w="2133600"/>
              </a:tblGrid>
              <a:tr h="5806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 mansoni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S. japonicum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06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In stool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150x60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85x65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Lateral spine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Ovoid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Minute knob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Shell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translucent, non operculated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Mature embryo (miracidium)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4509120"/>
            <a:ext cx="1774825" cy="1981200"/>
          </a:xfrm>
          <a:prstGeom prst="rect">
            <a:avLst/>
          </a:prstGeom>
        </p:spPr>
      </p:pic>
      <p:pic>
        <p:nvPicPr>
          <p:cNvPr id="7" name="Picture 33" descr="egg S 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4509120"/>
            <a:ext cx="1800225" cy="19859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04354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55776" y="188640"/>
            <a:ext cx="3228975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Miracidium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8" descr="Biom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140968"/>
            <a:ext cx="2076450" cy="1381125"/>
          </a:xfrm>
          <a:prstGeom prst="rect">
            <a:avLst/>
          </a:prstGeom>
          <a:noFill/>
        </p:spPr>
      </p:pic>
      <p:pic>
        <p:nvPicPr>
          <p:cNvPr id="5" name="Picture 7" descr="miyairig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86500" y="3214688"/>
            <a:ext cx="2387600" cy="19812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9026" y="4617343"/>
            <a:ext cx="258316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S. mansoni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Biomphalaria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alexandrina</a:t>
            </a:r>
            <a:endParaRPr lang="en-GB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Snail I. H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28184" y="5410200"/>
            <a:ext cx="2415754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S. japonicum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Oncomelania</a:t>
            </a:r>
            <a:endParaRPr lang="en-GB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859338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143125" y="2238375"/>
            <a:ext cx="2286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241925" y="2286000"/>
            <a:ext cx="2209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92696"/>
            <a:ext cx="879475" cy="15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5" grpId="0" build="p"/>
      <p:bldP spid="6" grpId="0" animBg="1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536" y="188640"/>
            <a:ext cx="8353425" cy="504354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003232" cy="599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Infective stage (Cercaria):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1357313"/>
            <a:ext cx="5929313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Formed of body and forked tail (furcocercous)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5-6 pairs of penetration glands.</a:t>
            </a:r>
          </a:p>
          <a:p>
            <a:pPr marL="342900" marR="0" lvl="0" indent="-34290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Skin penetration is aided by: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1-Proteolytic enzymes.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2-Surface tension of drying       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400" b="1" kern="0" dirty="0" smtClean="0">
                <a:solidFill>
                  <a:srgbClr val="00B0F0"/>
                </a:solidFill>
                <a:latin typeface="Arial Black" pitchFamily="34" charset="0"/>
                <a:cs typeface="+mn-cs"/>
              </a:rPr>
              <a:t>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water.</a:t>
            </a:r>
          </a:p>
          <a:p>
            <a:pPr marL="742950" marR="0" lvl="1" indent="-285750" algn="l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3-Movement of the tail</a:t>
            </a:r>
          </a:p>
        </p:txBody>
      </p:sp>
      <p:pic>
        <p:nvPicPr>
          <p:cNvPr id="5" name="Picture 4" descr="Cerc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052736"/>
            <a:ext cx="2700338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 bldLvl="2"/>
      <p:bldP spid="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1135</Words>
  <Application>Microsoft Office PowerPoint</Application>
  <PresentationFormat>On-screen Show (4:3)</PresentationFormat>
  <Paragraphs>307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Definitive Host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Development of Schistosoma inside the body of infected human</vt:lpstr>
      <vt:lpstr>Pathogenesis and Clinical Picture</vt:lpstr>
      <vt:lpstr>II- Stage of migration</vt:lpstr>
      <vt:lpstr>III- Stage of egg deposition and extrusion</vt:lpstr>
      <vt:lpstr>Katayama Syndrome</vt:lpstr>
      <vt:lpstr> B- Stage of egg extrusion:</vt:lpstr>
      <vt:lpstr>IV- Stage of tissue reaction (chronic stage)</vt:lpstr>
      <vt:lpstr>IV- Stage of tissue reaction (chronic stage)</vt:lpstr>
      <vt:lpstr>Embolic Lesions in the Liver</vt:lpstr>
      <vt:lpstr>Slide 20</vt:lpstr>
      <vt:lpstr>Slide 21</vt:lpstr>
      <vt:lpstr>I- Laboratory Diagnosis</vt:lpstr>
      <vt:lpstr>I- Laboratory Diagnosis</vt:lpstr>
      <vt:lpstr>Slide 24</vt:lpstr>
      <vt:lpstr>II- Radiological imaging</vt:lpstr>
      <vt:lpstr>Slide 26</vt:lpstr>
      <vt:lpstr>Slide 27</vt:lpstr>
      <vt:lpstr>Slide 28</vt:lpstr>
      <vt:lpstr>Cercarial Dermatitis (Bather’s itch)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Schistosoma causes Schistosomiasis</dc:title>
  <dc:creator>dr shabayek</dc:creator>
  <cp:lastModifiedBy>RAAFAT</cp:lastModifiedBy>
  <cp:revision>1403</cp:revision>
  <dcterms:created xsi:type="dcterms:W3CDTF">2007-08-29T07:26:20Z</dcterms:created>
  <dcterms:modified xsi:type="dcterms:W3CDTF">2014-02-21T18:08:41Z</dcterms:modified>
</cp:coreProperties>
</file>